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73" r:id="rId6"/>
    <p:sldId id="270" r:id="rId7"/>
    <p:sldId id="271" r:id="rId8"/>
    <p:sldId id="274" r:id="rId9"/>
    <p:sldId id="269" r:id="rId10"/>
    <p:sldId id="261" r:id="rId11"/>
    <p:sldId id="275" r:id="rId12"/>
    <p:sldId id="262" r:id="rId13"/>
    <p:sldId id="276" r:id="rId14"/>
    <p:sldId id="266" r:id="rId15"/>
    <p:sldId id="267" r:id="rId16"/>
    <p:sldId id="268" r:id="rId17"/>
    <p:sldId id="263" r:id="rId18"/>
    <p:sldId id="277" r:id="rId19"/>
    <p:sldId id="264" r:id="rId20"/>
    <p:sldId id="265" r:id="rId21"/>
  </p:sldIdLst>
  <p:sldSz cx="9144000" cy="5143500" type="screen16x9"/>
  <p:notesSz cx="6858000" cy="9144000"/>
  <p:embeddedFontLst>
    <p:embeddedFont>
      <p:font typeface="Aptos Narrow" panose="020B0004020202020204" pitchFamily="34" charset="0"/>
      <p:regular r:id="rId23"/>
      <p:bold r:id="rId24"/>
      <p:italic r:id="rId25"/>
      <p:boldItalic r:id="rId26"/>
    </p:embeddedFont>
    <p:embeddedFont>
      <p:font typeface="Arial Black" panose="020B0A04020102020204" pitchFamily="34" charset="0"/>
      <p:bold r:id="rId27"/>
    </p:embeddedFont>
    <p:embeddedFont>
      <p:font typeface="Montserrat" panose="000005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123" autoAdjust="0"/>
  </p:normalViewPr>
  <p:slideViewPr>
    <p:cSldViewPr snapToGrid="0">
      <p:cViewPr varScale="1">
        <p:scale>
          <a:sx n="107" d="100"/>
          <a:sy n="107" d="100"/>
        </p:scale>
        <p:origin x="1734"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sv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1cd7bb48e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1cd7bb48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1cd7bb48e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1cd7bb48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87111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0c4033f8d1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0c4033f8d1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0c4033f8d1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0c4033f8d1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dirty="0"/>
              <a:t>L'architecture </a:t>
            </a:r>
            <a:r>
              <a:rPr lang="fr-FR" b="1" dirty="0"/>
              <a:t>MVC (Model-</a:t>
            </a:r>
            <a:r>
              <a:rPr lang="fr-FR" b="1" dirty="0" err="1"/>
              <a:t>View</a:t>
            </a:r>
            <a:r>
              <a:rPr lang="fr-FR" b="1" dirty="0"/>
              <a:t>-Controller)</a:t>
            </a:r>
            <a:r>
              <a:rPr lang="fr-FR" dirty="0"/>
              <a:t> et </a:t>
            </a:r>
            <a:r>
              <a:rPr lang="fr-FR" b="1" dirty="0"/>
              <a:t>MVT (Model-</a:t>
            </a:r>
            <a:r>
              <a:rPr lang="fr-FR" b="1" dirty="0" err="1"/>
              <a:t>View</a:t>
            </a:r>
            <a:r>
              <a:rPr lang="fr-FR" b="1" dirty="0"/>
              <a:t>-Template)</a:t>
            </a:r>
            <a:r>
              <a:rPr lang="fr-FR" dirty="0"/>
              <a:t> sont des modèles de conception utilisés dans le développement d'applications web, mais ils ont quelques différences subtiles, principalement liées à leur implémentation.</a:t>
            </a:r>
          </a:p>
          <a:p>
            <a:r>
              <a:rPr lang="fr-FR" b="1" dirty="0"/>
              <a:t>1. MVC (Model-</a:t>
            </a:r>
            <a:r>
              <a:rPr lang="fr-FR" b="1" dirty="0" err="1"/>
              <a:t>View</a:t>
            </a:r>
            <a:r>
              <a:rPr lang="fr-FR" b="1" dirty="0"/>
              <a:t>-Controller) :</a:t>
            </a:r>
          </a:p>
          <a:p>
            <a:pPr>
              <a:buFont typeface="Arial" panose="020B0604020202020204" pitchFamily="34" charset="0"/>
              <a:buChar char="•"/>
            </a:pPr>
            <a:r>
              <a:rPr lang="fr-FR" b="1" dirty="0"/>
              <a:t>Modèle (Model)</a:t>
            </a:r>
            <a:r>
              <a:rPr lang="fr-FR" dirty="0"/>
              <a:t> : Il gère la logique métier et les données de l'application. C'est là que sont définies les interactions avec la base de données ou les autres sources de données.</a:t>
            </a:r>
          </a:p>
          <a:p>
            <a:pPr>
              <a:buFont typeface="Arial" panose="020B0604020202020204" pitchFamily="34" charset="0"/>
              <a:buChar char="•"/>
            </a:pPr>
            <a:r>
              <a:rPr lang="fr-FR" b="1" dirty="0"/>
              <a:t>Vue (</a:t>
            </a:r>
            <a:r>
              <a:rPr lang="fr-FR" b="1" dirty="0" err="1"/>
              <a:t>View</a:t>
            </a:r>
            <a:r>
              <a:rPr lang="fr-FR" b="1" dirty="0"/>
              <a:t>)</a:t>
            </a:r>
            <a:r>
              <a:rPr lang="fr-FR" dirty="0"/>
              <a:t> : La Vue est responsable de la présentation. Elle reçoit les données du contrôleur et les affiche à l'utilisateur.</a:t>
            </a:r>
          </a:p>
          <a:p>
            <a:pPr>
              <a:buFont typeface="Arial" panose="020B0604020202020204" pitchFamily="34" charset="0"/>
              <a:buChar char="•"/>
            </a:pPr>
            <a:r>
              <a:rPr lang="fr-FR" b="1" dirty="0"/>
              <a:t>Contrôleur (Controller)</a:t>
            </a:r>
            <a:r>
              <a:rPr lang="fr-FR" dirty="0"/>
              <a:t> : Le contrôleur gère la logique de l'application, il reçoit les requêtes de l'utilisateur, interagit avec le modèle pour récupérer ou modifier les données, puis passe ces données à la vue pour être affichées.</a:t>
            </a:r>
          </a:p>
          <a:p>
            <a:r>
              <a:rPr lang="fr-FR" dirty="0"/>
              <a:t>Dans une architecture MVC, le contrôleur joue un rôle central, car il fait l'intermédiaire entre le modèle et la vue. Voici comment cela fonctionne :</a:t>
            </a:r>
          </a:p>
          <a:p>
            <a:pPr>
              <a:buFont typeface="Arial" panose="020B0604020202020204" pitchFamily="34" charset="0"/>
              <a:buChar char="•"/>
            </a:pPr>
            <a:r>
              <a:rPr lang="fr-FR" dirty="0"/>
              <a:t>L'utilisateur interagit avec la vue (en envoyant une requête par exemple).</a:t>
            </a:r>
          </a:p>
          <a:p>
            <a:pPr>
              <a:buFont typeface="Arial" panose="020B0604020202020204" pitchFamily="34" charset="0"/>
              <a:buChar char="•"/>
            </a:pPr>
            <a:r>
              <a:rPr lang="fr-FR" dirty="0"/>
              <a:t>La requête est dirigée vers le contrôleur.</a:t>
            </a:r>
          </a:p>
          <a:p>
            <a:pPr>
              <a:buFont typeface="Arial" panose="020B0604020202020204" pitchFamily="34" charset="0"/>
              <a:buChar char="•"/>
            </a:pPr>
            <a:r>
              <a:rPr lang="fr-FR" dirty="0"/>
              <a:t>Le contrôleur traite la requête, récupère ou modifie les données via le modèle.</a:t>
            </a:r>
          </a:p>
          <a:p>
            <a:pPr>
              <a:buFont typeface="Arial" panose="020B0604020202020204" pitchFamily="34" charset="0"/>
              <a:buChar char="•"/>
            </a:pPr>
            <a:r>
              <a:rPr lang="fr-FR" dirty="0"/>
              <a:t>Ensuite, il envoie les données à la vue, qui génère l'interface utilisateur.</a:t>
            </a:r>
          </a:p>
          <a:p>
            <a:r>
              <a:rPr lang="fr-FR" b="1" dirty="0"/>
              <a:t>2. MVT (Model-</a:t>
            </a:r>
            <a:r>
              <a:rPr lang="fr-FR" b="1" dirty="0" err="1"/>
              <a:t>View</a:t>
            </a:r>
            <a:r>
              <a:rPr lang="fr-FR" b="1" dirty="0"/>
              <a:t>-Template) :</a:t>
            </a:r>
          </a:p>
          <a:p>
            <a:r>
              <a:rPr lang="fr-FR" dirty="0"/>
              <a:t>L'architecture </a:t>
            </a:r>
            <a:r>
              <a:rPr lang="fr-FR" b="1" dirty="0"/>
              <a:t>MVT</a:t>
            </a:r>
            <a:r>
              <a:rPr lang="fr-FR" dirty="0"/>
              <a:t> est un peu différente et est souvent associée au framework Django. Bien qu'elle soit similaire à MVC dans son organisation, les rôles des composants diffèrent légèrement.</a:t>
            </a:r>
          </a:p>
          <a:p>
            <a:pPr>
              <a:buFont typeface="Arial" panose="020B0604020202020204" pitchFamily="34" charset="0"/>
              <a:buChar char="•"/>
            </a:pPr>
            <a:r>
              <a:rPr lang="fr-FR" b="1" dirty="0"/>
              <a:t>Modèle (Model)</a:t>
            </a:r>
            <a:r>
              <a:rPr lang="fr-FR" dirty="0"/>
              <a:t> : Comme dans MVC, il gère la logique métier et les interactions avec les données (par exemple, les bases de données).</a:t>
            </a:r>
          </a:p>
          <a:p>
            <a:pPr>
              <a:buFont typeface="Arial" panose="020B0604020202020204" pitchFamily="34" charset="0"/>
              <a:buChar char="•"/>
            </a:pPr>
            <a:r>
              <a:rPr lang="fr-FR" b="1" dirty="0"/>
              <a:t>Vue (</a:t>
            </a:r>
            <a:r>
              <a:rPr lang="fr-FR" b="1" dirty="0" err="1"/>
              <a:t>View</a:t>
            </a:r>
            <a:r>
              <a:rPr lang="fr-FR" b="1" dirty="0"/>
              <a:t>)</a:t>
            </a:r>
            <a:r>
              <a:rPr lang="fr-FR" dirty="0"/>
              <a:t> : Dans Django, la Vue est une fonction (ou une classe) qui gère les requêtes, sélectionne les données à afficher et choisit quel modèle utiliser. Elle est plus proche du contrôleur dans l'architecture MVC.</a:t>
            </a:r>
          </a:p>
          <a:p>
            <a:pPr>
              <a:buFont typeface="Arial" panose="020B0604020202020204" pitchFamily="34" charset="0"/>
              <a:buChar char="•"/>
            </a:pPr>
            <a:r>
              <a:rPr lang="fr-FR" b="1" dirty="0"/>
              <a:t>Template (Template)</a:t>
            </a:r>
            <a:r>
              <a:rPr lang="fr-FR" dirty="0"/>
              <a:t> : C'est ici que la présentation se fait. Le </a:t>
            </a:r>
            <a:r>
              <a:rPr lang="fr-FR" dirty="0" err="1"/>
              <a:t>template</a:t>
            </a:r>
            <a:r>
              <a:rPr lang="fr-FR" dirty="0"/>
              <a:t> est un fichier HTML où les données envoyées par la vue sont rendues. Le </a:t>
            </a:r>
            <a:r>
              <a:rPr lang="fr-FR" dirty="0" err="1"/>
              <a:t>template</a:t>
            </a:r>
            <a:r>
              <a:rPr lang="fr-FR" dirty="0"/>
              <a:t> est similaire à la Vue dans MVC, mais il est davantage axé sur la présentation.</a:t>
            </a:r>
          </a:p>
          <a:p>
            <a:r>
              <a:rPr lang="fr-FR" dirty="0"/>
              <a:t>Dans MVT, l'idée est de simplifier le rôle du contrôleur (Vue dans ce modèle). Voici le flux :</a:t>
            </a:r>
          </a:p>
          <a:p>
            <a:pPr>
              <a:buFont typeface="Arial" panose="020B0604020202020204" pitchFamily="34" charset="0"/>
              <a:buChar char="•"/>
            </a:pPr>
            <a:r>
              <a:rPr lang="fr-FR" dirty="0"/>
              <a:t>L'utilisateur fait une requête.</a:t>
            </a:r>
          </a:p>
          <a:p>
            <a:pPr>
              <a:buFont typeface="Arial" panose="020B0604020202020204" pitchFamily="34" charset="0"/>
              <a:buChar char="•"/>
            </a:pPr>
            <a:r>
              <a:rPr lang="fr-FR" dirty="0"/>
              <a:t>La </a:t>
            </a:r>
            <a:r>
              <a:rPr lang="fr-FR" b="1" dirty="0"/>
              <a:t>Vue</a:t>
            </a:r>
            <a:r>
              <a:rPr lang="fr-FR" dirty="0"/>
              <a:t> (dans MVT) reçoit la requête, interagit avec le </a:t>
            </a:r>
            <a:r>
              <a:rPr lang="fr-FR" b="1" dirty="0"/>
              <a:t>Modèle</a:t>
            </a:r>
            <a:r>
              <a:rPr lang="fr-FR" dirty="0"/>
              <a:t> pour obtenir les données nécessaires.</a:t>
            </a:r>
          </a:p>
          <a:p>
            <a:pPr>
              <a:buFont typeface="Arial" panose="020B0604020202020204" pitchFamily="34" charset="0"/>
              <a:buChar char="•"/>
            </a:pPr>
            <a:r>
              <a:rPr lang="fr-FR" dirty="0"/>
              <a:t>Ensuite, elle rend un </a:t>
            </a:r>
            <a:r>
              <a:rPr lang="fr-FR" b="1" dirty="0"/>
              <a:t>Template</a:t>
            </a:r>
            <a:r>
              <a:rPr lang="fr-FR" dirty="0"/>
              <a:t> en passant les données récupérées, et le résultat est envoyé à l'utilisateur.</a:t>
            </a:r>
          </a:p>
          <a:p>
            <a:r>
              <a:rPr lang="fr-FR" b="1" dirty="0"/>
              <a:t>Différences clés entre MVC et MVT :</a:t>
            </a:r>
          </a:p>
          <a:p>
            <a:pPr>
              <a:buFont typeface="+mj-lt"/>
              <a:buAutoNum type="arabicPeriod"/>
            </a:pPr>
            <a:r>
              <a:rPr lang="fr-FR" b="1" dirty="0"/>
              <a:t>Contrôleur vs Vue</a:t>
            </a:r>
            <a:r>
              <a:rPr lang="fr-FR" dirty="0"/>
              <a:t> :</a:t>
            </a:r>
          </a:p>
          <a:p>
            <a:pPr marL="742950" lvl="1" indent="-285750">
              <a:buFont typeface="+mj-lt"/>
              <a:buAutoNum type="arabicPeriod"/>
            </a:pPr>
            <a:r>
              <a:rPr lang="fr-FR" dirty="0"/>
              <a:t>Dans </a:t>
            </a:r>
            <a:r>
              <a:rPr lang="fr-FR" b="1" dirty="0"/>
              <a:t>MVC</a:t>
            </a:r>
            <a:r>
              <a:rPr lang="fr-FR" dirty="0"/>
              <a:t>, le </a:t>
            </a:r>
            <a:r>
              <a:rPr lang="fr-FR" b="1" dirty="0"/>
              <a:t>contrôleur</a:t>
            </a:r>
            <a:r>
              <a:rPr lang="fr-FR" dirty="0"/>
              <a:t> est un composant distinct qui gère la logique de l'application.</a:t>
            </a:r>
          </a:p>
          <a:p>
            <a:pPr marL="742950" lvl="1" indent="-285750">
              <a:buFont typeface="+mj-lt"/>
              <a:buAutoNum type="arabicPeriod"/>
            </a:pPr>
            <a:r>
              <a:rPr lang="fr-FR" dirty="0"/>
              <a:t>Dans </a:t>
            </a:r>
            <a:r>
              <a:rPr lang="fr-FR" b="1" dirty="0"/>
              <a:t>MVT</a:t>
            </a:r>
            <a:r>
              <a:rPr lang="fr-FR" dirty="0"/>
              <a:t>, la </a:t>
            </a:r>
            <a:r>
              <a:rPr lang="fr-FR" b="1" dirty="0"/>
              <a:t>Vue</a:t>
            </a:r>
            <a:r>
              <a:rPr lang="fr-FR" dirty="0"/>
              <a:t> est l'équivalent du contrôleur. Elle interagit avec le modèle et passe les données au </a:t>
            </a:r>
            <a:r>
              <a:rPr lang="fr-FR" dirty="0" err="1"/>
              <a:t>template</a:t>
            </a:r>
            <a:r>
              <a:rPr lang="fr-FR" dirty="0"/>
              <a:t> pour l'affichage.</a:t>
            </a:r>
          </a:p>
          <a:p>
            <a:pPr>
              <a:buFont typeface="+mj-lt"/>
              <a:buAutoNum type="arabicPeriod"/>
            </a:pPr>
            <a:r>
              <a:rPr lang="fr-FR" b="1" dirty="0"/>
              <a:t>Vue vs Template</a:t>
            </a:r>
            <a:r>
              <a:rPr lang="fr-FR" dirty="0"/>
              <a:t> :</a:t>
            </a:r>
          </a:p>
          <a:p>
            <a:pPr marL="742950" lvl="1" indent="-285750">
              <a:buFont typeface="+mj-lt"/>
              <a:buAutoNum type="arabicPeriod"/>
            </a:pPr>
            <a:r>
              <a:rPr lang="fr-FR" dirty="0"/>
              <a:t>Dans </a:t>
            </a:r>
            <a:r>
              <a:rPr lang="fr-FR" b="1" dirty="0"/>
              <a:t>MVC</a:t>
            </a:r>
            <a:r>
              <a:rPr lang="fr-FR" dirty="0"/>
              <a:t>, la </a:t>
            </a:r>
            <a:r>
              <a:rPr lang="fr-FR" b="1" dirty="0"/>
              <a:t>Vue</a:t>
            </a:r>
            <a:r>
              <a:rPr lang="fr-FR" dirty="0"/>
              <a:t> est le composant responsable de l'affichage et de la logique de présentation.</a:t>
            </a:r>
          </a:p>
          <a:p>
            <a:pPr marL="742950" lvl="1" indent="-285750">
              <a:buFont typeface="+mj-lt"/>
              <a:buAutoNum type="arabicPeriod"/>
            </a:pPr>
            <a:r>
              <a:rPr lang="fr-FR" dirty="0"/>
              <a:t>Dans </a:t>
            </a:r>
            <a:r>
              <a:rPr lang="fr-FR" b="1" dirty="0"/>
              <a:t>MVT</a:t>
            </a:r>
            <a:r>
              <a:rPr lang="fr-FR" dirty="0"/>
              <a:t>, le </a:t>
            </a:r>
            <a:r>
              <a:rPr lang="fr-FR" b="1" dirty="0"/>
              <a:t>Template</a:t>
            </a:r>
            <a:r>
              <a:rPr lang="fr-FR" dirty="0"/>
              <a:t> gère uniquement la présentation (le rendu HTML), tandis que la Vue prend le rôle de gestion de la logique de la requête et des données (ce qui est en quelque sorte le rôle du contrôleur en MVC).</a:t>
            </a:r>
          </a:p>
          <a:p>
            <a:pPr>
              <a:buFont typeface="+mj-lt"/>
              <a:buAutoNum type="arabicPeriod"/>
            </a:pPr>
            <a:r>
              <a:rPr lang="fr-FR" b="1" dirty="0" err="1"/>
              <a:t>Frameworks</a:t>
            </a:r>
            <a:r>
              <a:rPr lang="fr-FR" dirty="0"/>
              <a:t> :</a:t>
            </a:r>
          </a:p>
          <a:p>
            <a:pPr marL="742950" lvl="1" indent="-285750">
              <a:buFont typeface="+mj-lt"/>
              <a:buAutoNum type="arabicPeriod"/>
            </a:pPr>
            <a:r>
              <a:rPr lang="fr-FR" b="1" dirty="0"/>
              <a:t>MVC</a:t>
            </a:r>
            <a:r>
              <a:rPr lang="fr-FR" dirty="0"/>
              <a:t> est utilisé dans plusieurs </a:t>
            </a:r>
            <a:r>
              <a:rPr lang="fr-FR" dirty="0" err="1"/>
              <a:t>frameworks</a:t>
            </a:r>
            <a:r>
              <a:rPr lang="fr-FR" dirty="0"/>
              <a:t> comme Ruby on Rails, </a:t>
            </a:r>
            <a:r>
              <a:rPr lang="fr-FR" dirty="0" err="1"/>
              <a:t>Laravel</a:t>
            </a:r>
            <a:r>
              <a:rPr lang="fr-FR" dirty="0"/>
              <a:t>, ASP.NET, etc.</a:t>
            </a:r>
          </a:p>
          <a:p>
            <a:pPr marL="742950" lvl="1" indent="-285750">
              <a:buFont typeface="+mj-lt"/>
              <a:buAutoNum type="arabicPeriod"/>
            </a:pPr>
            <a:r>
              <a:rPr lang="fr-FR" b="1" dirty="0"/>
              <a:t>MVT</a:t>
            </a:r>
            <a:r>
              <a:rPr lang="fr-FR" dirty="0"/>
              <a:t> est typiquement utilisé dans </a:t>
            </a:r>
            <a:r>
              <a:rPr lang="fr-FR" b="1" dirty="0"/>
              <a:t>Django</a:t>
            </a:r>
            <a:r>
              <a:rPr lang="fr-FR" dirty="0"/>
              <a:t>, qui suit ce modèle pour simplifier la gestion des applications web.</a:t>
            </a:r>
          </a:p>
          <a:p>
            <a:r>
              <a:rPr lang="fr-FR" dirty="0"/>
              <a:t>En résumé, bien que les deux architectures visent à séparer les responsabilités entre la gestion des données, la logique métier et la présentation, MVT simplifie un peu le rôle du contrôleur en le fusionnant avec ce que l'on appellerait la Vue dans un système MVC classique.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94424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0c4033f8d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0c4033f8d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16975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0c4033f8d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0c4033f8d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63784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0c4033f8d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0c4033f8d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45602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18b606cc07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18b606cc07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18b606cc07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18b606cc07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72876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c2bf8da8b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c2bf8da8b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2601cdab4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2601cdab4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c2bf8da8be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c2bf8da8be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0c4033f8d1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0c4033f8d1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0c4033f8d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0c4033f8d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0c4033f8d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0c4033f8d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1377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0c4033f8d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0c4033f8d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16983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0c4033f8d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0c4033f8d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34122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0c4033f8d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0c4033f8d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87756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0c4033f8d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0c4033f8d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2592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24.png"/><Relationship Id="rId4" Type="http://schemas.openxmlformats.org/officeDocument/2006/relationships/hyperlink" Target="https://marvelous-motion-250.notion.site/Menu-Maker-By-Qwenta-10a8a94ee01a80769fb6ee16335f7262"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30.png"/><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4.sv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4.sv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33.png"/><Relationship Id="rId5" Type="http://schemas.openxmlformats.org/officeDocument/2006/relationships/image" Target="../media/image36.png"/><Relationship Id="rId4" Type="http://schemas.openxmlformats.org/officeDocument/2006/relationships/image" Target="../media/image35.png"/></Relationships>
</file>

<file path=ppt/slides/_rels/slide16.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1.png"/><Relationship Id="rId7" Type="http://schemas.openxmlformats.org/officeDocument/2006/relationships/image" Target="../media/image40.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 Id="rId9" Type="http://schemas.openxmlformats.org/officeDocument/2006/relationships/image" Target="../media/image34.sv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42.png"/><Relationship Id="rId4" Type="http://schemas.openxmlformats.org/officeDocument/2006/relationships/image" Target="../media/image4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6.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image" Target="../media/image8.png"/><Relationship Id="rId12" Type="http://schemas.openxmlformats.org/officeDocument/2006/relationships/image" Target="../media/image13.svg"/><Relationship Id="rId17" Type="http://schemas.openxmlformats.org/officeDocument/2006/relationships/image" Target="../media/image18.png"/><Relationship Id="rId2" Type="http://schemas.openxmlformats.org/officeDocument/2006/relationships/notesSlide" Target="../notesSlides/notesSlide5.xml"/><Relationship Id="rId16" Type="http://schemas.openxmlformats.org/officeDocument/2006/relationships/image" Target="../media/image17.png"/><Relationship Id="rId1" Type="http://schemas.openxmlformats.org/officeDocument/2006/relationships/slideLayout" Target="../slideLayouts/slideLayout3.xml"/><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sv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sv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Shape 53"/>
        <p:cNvGrpSpPr/>
        <p:nvPr/>
      </p:nvGrpSpPr>
      <p:grpSpPr>
        <a:xfrm>
          <a:off x="0" y="0"/>
          <a:ext cx="0" cy="0"/>
          <a:chOff x="0" y="0"/>
          <a:chExt cx="0" cy="0"/>
        </a:xfrm>
      </p:grpSpPr>
      <p:sp>
        <p:nvSpPr>
          <p:cNvPr id="54" name="Google Shape;54;p13"/>
          <p:cNvSpPr txBox="1"/>
          <p:nvPr/>
        </p:nvSpPr>
        <p:spPr>
          <a:xfrm>
            <a:off x="2392800" y="1537500"/>
            <a:ext cx="4222200" cy="80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3500">
                <a:solidFill>
                  <a:schemeClr val="dk1"/>
                </a:solidFill>
                <a:latin typeface="Montserrat"/>
                <a:ea typeface="Montserrat"/>
                <a:cs typeface="Montserrat"/>
                <a:sym typeface="Montserrat"/>
              </a:rPr>
              <a:t>PRÉSENTATION</a:t>
            </a:r>
            <a:br>
              <a:rPr lang="fr" sz="3500">
                <a:solidFill>
                  <a:schemeClr val="dk1"/>
                </a:solidFill>
                <a:latin typeface="Montserrat"/>
                <a:ea typeface="Montserrat"/>
                <a:cs typeface="Montserrat"/>
                <a:sym typeface="Montserrat"/>
              </a:rPr>
            </a:br>
            <a:br>
              <a:rPr lang="fr" sz="3500">
                <a:solidFill>
                  <a:schemeClr val="dk1"/>
                </a:solidFill>
                <a:latin typeface="Montserrat"/>
                <a:ea typeface="Montserrat"/>
                <a:cs typeface="Montserrat"/>
                <a:sym typeface="Montserrat"/>
              </a:rPr>
            </a:br>
            <a:r>
              <a:rPr lang="fr" sz="3100" b="1">
                <a:solidFill>
                  <a:schemeClr val="dk1"/>
                </a:solidFill>
                <a:latin typeface="Montserrat"/>
                <a:ea typeface="Montserrat"/>
                <a:cs typeface="Montserrat"/>
                <a:sym typeface="Montserrat"/>
              </a:rPr>
              <a:t>Menu Maker by Qwenta</a:t>
            </a:r>
            <a:endParaRPr sz="3100" b="1">
              <a:solidFill>
                <a:schemeClr val="dk1"/>
              </a:solidFill>
              <a:latin typeface="Montserrat"/>
              <a:ea typeface="Montserrat"/>
              <a:cs typeface="Montserrat"/>
              <a:sym typeface="Montserrat"/>
            </a:endParaRPr>
          </a:p>
        </p:txBody>
      </p:sp>
      <p:sp>
        <p:nvSpPr>
          <p:cNvPr id="55" name="Google Shape;55;p13"/>
          <p:cNvSpPr txBox="1"/>
          <p:nvPr/>
        </p:nvSpPr>
        <p:spPr>
          <a:xfrm>
            <a:off x="115175" y="118275"/>
            <a:ext cx="2384700" cy="28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sz="1500" dirty="0">
                <a:solidFill>
                  <a:schemeClr val="dk1"/>
                </a:solidFill>
                <a:latin typeface="Montserrat"/>
                <a:ea typeface="Montserrat"/>
                <a:cs typeface="Montserrat"/>
                <a:sym typeface="Montserrat"/>
              </a:rPr>
              <a:t>Pecquerie Cécile </a:t>
            </a:r>
            <a:br>
              <a:rPr lang="fr" sz="1500" dirty="0">
                <a:solidFill>
                  <a:schemeClr val="dk1"/>
                </a:solidFill>
                <a:latin typeface="Montserrat"/>
                <a:ea typeface="Montserrat"/>
                <a:cs typeface="Montserrat"/>
                <a:sym typeface="Montserrat"/>
              </a:rPr>
            </a:br>
            <a:r>
              <a:rPr lang="fr" sz="1500" dirty="0">
                <a:solidFill>
                  <a:schemeClr val="dk1"/>
                </a:solidFill>
                <a:latin typeface="Montserrat"/>
                <a:ea typeface="Montserrat"/>
                <a:cs typeface="Montserrat"/>
                <a:sym typeface="Montserrat"/>
              </a:rPr>
              <a:t>Octobre 2024 </a:t>
            </a:r>
            <a:endParaRPr sz="1500" dirty="0">
              <a:solidFill>
                <a:schemeClr val="dk1"/>
              </a:solidFill>
              <a:latin typeface="Montserrat"/>
              <a:ea typeface="Montserrat"/>
              <a:cs typeface="Montserrat"/>
              <a:sym typeface="Montserrat"/>
            </a:endParaRPr>
          </a:p>
        </p:txBody>
      </p:sp>
      <p:pic>
        <p:nvPicPr>
          <p:cNvPr id="56" name="Google Shape;56;p13"/>
          <p:cNvPicPr preferRelativeResize="0"/>
          <p:nvPr/>
        </p:nvPicPr>
        <p:blipFill>
          <a:blip r:embed="rId3">
            <a:alphaModFix/>
          </a:blip>
          <a:stretch>
            <a:fillRect/>
          </a:stretch>
        </p:blipFill>
        <p:spPr>
          <a:xfrm>
            <a:off x="8469575" y="0"/>
            <a:ext cx="674425" cy="3405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4800" y="236733"/>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fr" sz="1600" dirty="0">
                <a:latin typeface="Montserrat"/>
                <a:ea typeface="Montserrat"/>
                <a:cs typeface="Montserrat"/>
                <a:sym typeface="Montserrat"/>
              </a:rPr>
              <a:t>Gestion du projet – Tableau Kanban et Notion </a:t>
            </a:r>
            <a:r>
              <a:rPr lang="fr-FR" sz="1600" dirty="0">
                <a:latin typeface="Montserrat"/>
                <a:ea typeface="Montserrat"/>
                <a:cs typeface="Montserrat"/>
                <a:sym typeface="Montserrat"/>
              </a:rPr>
              <a:t>📊</a:t>
            </a:r>
            <a:endParaRPr sz="2400" dirty="0">
              <a:latin typeface="Montserrat"/>
              <a:ea typeface="Montserrat"/>
              <a:cs typeface="Montserrat"/>
              <a:sym typeface="Montserrat"/>
            </a:endParaRPr>
          </a:p>
        </p:txBody>
      </p:sp>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95" name="Google Shape;95;p18"/>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96" name="Google Shape;96;p18"/>
          <p:cNvPicPr preferRelativeResize="0"/>
          <p:nvPr/>
        </p:nvPicPr>
        <p:blipFill>
          <a:blip r:embed="rId3">
            <a:alphaModFix/>
          </a:blip>
          <a:stretch>
            <a:fillRect/>
          </a:stretch>
        </p:blipFill>
        <p:spPr>
          <a:xfrm>
            <a:off x="8469575" y="-4"/>
            <a:ext cx="674425" cy="340550"/>
          </a:xfrm>
          <a:prstGeom prst="rect">
            <a:avLst/>
          </a:prstGeom>
          <a:noFill/>
          <a:ln>
            <a:noFill/>
          </a:ln>
        </p:spPr>
      </p:pic>
      <p:sp>
        <p:nvSpPr>
          <p:cNvPr id="2" name="ZoneTexte 1">
            <a:extLst>
              <a:ext uri="{FF2B5EF4-FFF2-40B4-BE49-F238E27FC236}">
                <a16:creationId xmlns:a16="http://schemas.microsoft.com/office/drawing/2014/main" id="{7B55181D-BAAD-4646-452B-385E75D5BC32}"/>
              </a:ext>
            </a:extLst>
          </p:cNvPr>
          <p:cNvSpPr txBox="1"/>
          <p:nvPr/>
        </p:nvSpPr>
        <p:spPr>
          <a:xfrm>
            <a:off x="249447" y="832523"/>
            <a:ext cx="3342839" cy="3713324"/>
          </a:xfrm>
          <a:prstGeom prst="rect">
            <a:avLst/>
          </a:prstGeom>
          <a:noFill/>
        </p:spPr>
        <p:txBody>
          <a:bodyPr wrap="square" rtlCol="0">
            <a:spAutoFit/>
          </a:bodyPr>
          <a:lstStyle/>
          <a:p>
            <a:pPr>
              <a:lnSpc>
                <a:spcPct val="115000"/>
              </a:lnSpc>
              <a:buClr>
                <a:schemeClr val="dk2"/>
              </a:buClr>
              <a:buSzPts val="1800"/>
            </a:pPr>
            <a:r>
              <a:rPr lang="fr-FR" dirty="0">
                <a:solidFill>
                  <a:schemeClr val="dk2"/>
                </a:solidFill>
                <a:latin typeface="Arial Black" panose="020B0A04020102020204" pitchFamily="34" charset="0"/>
              </a:rPr>
              <a:t>Avantages du tableau Kanban dans Notion :</a:t>
            </a:r>
          </a:p>
          <a:p>
            <a:pPr>
              <a:lnSpc>
                <a:spcPct val="115000"/>
              </a:lnSpc>
              <a:buClr>
                <a:schemeClr val="dk2"/>
              </a:buClr>
              <a:buSzPts val="1800"/>
            </a:pPr>
            <a:endParaRPr lang="fr-FR" dirty="0">
              <a:solidFill>
                <a:schemeClr val="dk2"/>
              </a:solidFill>
              <a:latin typeface="Arial Black" panose="020B0A04020102020204" pitchFamily="34" charset="0"/>
            </a:endParaRPr>
          </a:p>
          <a:p>
            <a:pPr marL="285750" indent="-285750">
              <a:lnSpc>
                <a:spcPct val="115000"/>
              </a:lnSpc>
              <a:buClr>
                <a:schemeClr val="dk2"/>
              </a:buClr>
              <a:buSzPts val="1800"/>
              <a:buFont typeface="Arial" panose="020B0604020202020204" pitchFamily="34" charset="0"/>
              <a:buChar char="•"/>
            </a:pPr>
            <a:r>
              <a:rPr lang="fr-FR" sz="1200" dirty="0">
                <a:solidFill>
                  <a:schemeClr val="dk2"/>
                </a:solidFill>
                <a:latin typeface="Montserrat"/>
              </a:rPr>
              <a:t>Visualisation claire des tâches (4 états : à faire, en cours, à tester, terminé).</a:t>
            </a:r>
          </a:p>
          <a:p>
            <a:pPr marL="285750" indent="-285750">
              <a:lnSpc>
                <a:spcPct val="115000"/>
              </a:lnSpc>
              <a:buClr>
                <a:schemeClr val="dk2"/>
              </a:buClr>
              <a:buSzPts val="1800"/>
              <a:buFont typeface="Arial" panose="020B0604020202020204" pitchFamily="34" charset="0"/>
              <a:buChar char="•"/>
            </a:pPr>
            <a:endParaRPr lang="fr-FR" sz="1200" dirty="0">
              <a:solidFill>
                <a:schemeClr val="dk2"/>
              </a:solidFill>
              <a:latin typeface="Montserrat"/>
            </a:endParaRPr>
          </a:p>
          <a:p>
            <a:pPr marL="285750" indent="-285750">
              <a:lnSpc>
                <a:spcPct val="115000"/>
              </a:lnSpc>
              <a:buClr>
                <a:schemeClr val="dk2"/>
              </a:buClr>
              <a:buSzPts val="1800"/>
              <a:buFont typeface="Arial" panose="020B0604020202020204" pitchFamily="34" charset="0"/>
              <a:buChar char="•"/>
            </a:pPr>
            <a:r>
              <a:rPr lang="fr-FR" sz="1200" dirty="0">
                <a:solidFill>
                  <a:schemeClr val="dk2"/>
                </a:solidFill>
                <a:latin typeface="Montserrat"/>
              </a:rPr>
              <a:t>Clarification des priorités et réduction de la surcharge.</a:t>
            </a:r>
          </a:p>
          <a:p>
            <a:pPr marL="285750" indent="-285750">
              <a:lnSpc>
                <a:spcPct val="115000"/>
              </a:lnSpc>
              <a:buClr>
                <a:schemeClr val="dk2"/>
              </a:buClr>
              <a:buSzPts val="1800"/>
              <a:buFont typeface="Arial" panose="020B0604020202020204" pitchFamily="34" charset="0"/>
              <a:buChar char="•"/>
            </a:pPr>
            <a:endParaRPr lang="fr-FR" sz="1200" dirty="0">
              <a:solidFill>
                <a:schemeClr val="dk2"/>
              </a:solidFill>
              <a:latin typeface="Montserrat"/>
            </a:endParaRPr>
          </a:p>
          <a:p>
            <a:pPr marL="285750" indent="-285750">
              <a:lnSpc>
                <a:spcPct val="115000"/>
              </a:lnSpc>
              <a:buClr>
                <a:schemeClr val="dk2"/>
              </a:buClr>
              <a:buSzPts val="1800"/>
              <a:buFont typeface="Arial" panose="020B0604020202020204" pitchFamily="34" charset="0"/>
              <a:buChar char="•"/>
            </a:pPr>
            <a:r>
              <a:rPr lang="fr-FR" sz="1200" dirty="0">
                <a:solidFill>
                  <a:schemeClr val="dk2"/>
                </a:solidFill>
                <a:latin typeface="Montserrat"/>
              </a:rPr>
              <a:t>Collaboration instantanée facilitée.</a:t>
            </a:r>
          </a:p>
          <a:p>
            <a:pPr marL="285750" indent="-285750">
              <a:lnSpc>
                <a:spcPct val="115000"/>
              </a:lnSpc>
              <a:buClr>
                <a:schemeClr val="dk2"/>
              </a:buClr>
              <a:buSzPts val="1800"/>
              <a:buFont typeface="Arial" panose="020B0604020202020204" pitchFamily="34" charset="0"/>
              <a:buChar char="•"/>
            </a:pPr>
            <a:endParaRPr lang="fr-FR" sz="1200" dirty="0">
              <a:solidFill>
                <a:schemeClr val="dk2"/>
              </a:solidFill>
              <a:latin typeface="Montserrat"/>
            </a:endParaRPr>
          </a:p>
          <a:p>
            <a:pPr marL="285750" indent="-285750">
              <a:lnSpc>
                <a:spcPct val="115000"/>
              </a:lnSpc>
              <a:buClr>
                <a:schemeClr val="dk2"/>
              </a:buClr>
              <a:buSzPts val="1800"/>
              <a:buFont typeface="Arial" panose="020B0604020202020204" pitchFamily="34" charset="0"/>
              <a:buChar char="•"/>
            </a:pPr>
            <a:r>
              <a:rPr lang="fr-FR" sz="1200" dirty="0">
                <a:solidFill>
                  <a:schemeClr val="dk2"/>
                </a:solidFill>
                <a:latin typeface="Montserrat"/>
              </a:rPr>
              <a:t>Accessibilité multiplateforme.</a:t>
            </a:r>
          </a:p>
          <a:p>
            <a:pPr>
              <a:lnSpc>
                <a:spcPct val="115000"/>
              </a:lnSpc>
              <a:buClr>
                <a:schemeClr val="dk2"/>
              </a:buClr>
              <a:buSzPts val="1800"/>
            </a:pPr>
            <a:endParaRPr lang="fr-FR" sz="1000" dirty="0">
              <a:solidFill>
                <a:schemeClr val="dk2"/>
              </a:solidFill>
              <a:latin typeface="Montserrat"/>
            </a:endParaRPr>
          </a:p>
          <a:p>
            <a:pPr>
              <a:lnSpc>
                <a:spcPct val="115000"/>
              </a:lnSpc>
              <a:buClr>
                <a:schemeClr val="dk2"/>
              </a:buClr>
              <a:buSzPts val="1800"/>
            </a:pPr>
            <a:endParaRPr lang="fr-FR" sz="1000" dirty="0"/>
          </a:p>
          <a:p>
            <a:r>
              <a:rPr lang="fr-FR" sz="1200" dirty="0">
                <a:hlinkClick r:id="rId4"/>
              </a:rPr>
              <a:t>Lien Kanban</a:t>
            </a:r>
            <a:endParaRPr lang="fr-FR" sz="900" dirty="0"/>
          </a:p>
          <a:p>
            <a:endParaRPr lang="fr-FR" dirty="0"/>
          </a:p>
        </p:txBody>
      </p:sp>
      <p:pic>
        <p:nvPicPr>
          <p:cNvPr id="4" name="Image 3">
            <a:extLst>
              <a:ext uri="{FF2B5EF4-FFF2-40B4-BE49-F238E27FC236}">
                <a16:creationId xmlns:a16="http://schemas.microsoft.com/office/drawing/2014/main" id="{D8238D39-BBD9-0C92-6E7F-98BD0C2E84A4}"/>
              </a:ext>
            </a:extLst>
          </p:cNvPr>
          <p:cNvPicPr>
            <a:picLocks noChangeAspect="1"/>
          </p:cNvPicPr>
          <p:nvPr/>
        </p:nvPicPr>
        <p:blipFill>
          <a:blip r:embed="rId5">
            <a:alphaModFix amt="81000"/>
          </a:blip>
          <a:stretch>
            <a:fillRect/>
          </a:stretch>
        </p:blipFill>
        <p:spPr>
          <a:xfrm>
            <a:off x="3592286" y="1039090"/>
            <a:ext cx="5354304" cy="325205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4800" y="239018"/>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fr" sz="1600" dirty="0">
                <a:latin typeface="Montserrat"/>
                <a:ea typeface="Montserrat"/>
                <a:cs typeface="Montserrat"/>
                <a:sym typeface="Montserrat"/>
              </a:rPr>
              <a:t>Gestion du projet – Tableau Kanban et Notion </a:t>
            </a:r>
            <a:r>
              <a:rPr lang="fr-FR" sz="1600" dirty="0">
                <a:latin typeface="Montserrat"/>
                <a:ea typeface="Montserrat"/>
                <a:cs typeface="Montserrat"/>
                <a:sym typeface="Montserrat"/>
              </a:rPr>
              <a:t>📊</a:t>
            </a:r>
            <a:endParaRPr sz="2400" dirty="0">
              <a:latin typeface="Montserrat"/>
              <a:ea typeface="Montserrat"/>
              <a:cs typeface="Montserrat"/>
              <a:sym typeface="Montserrat"/>
            </a:endParaRPr>
          </a:p>
        </p:txBody>
      </p:sp>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95" name="Google Shape;95;p18"/>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96" name="Google Shape;96;p18"/>
          <p:cNvPicPr preferRelativeResize="0"/>
          <p:nvPr/>
        </p:nvPicPr>
        <p:blipFill>
          <a:blip r:embed="rId3">
            <a:alphaModFix/>
          </a:blip>
          <a:stretch>
            <a:fillRect/>
          </a:stretch>
        </p:blipFill>
        <p:spPr>
          <a:xfrm>
            <a:off x="8469575" y="-4"/>
            <a:ext cx="674425" cy="340550"/>
          </a:xfrm>
          <a:prstGeom prst="rect">
            <a:avLst/>
          </a:prstGeom>
          <a:noFill/>
          <a:ln>
            <a:noFill/>
          </a:ln>
        </p:spPr>
      </p:pic>
      <p:sp>
        <p:nvSpPr>
          <p:cNvPr id="2" name="ZoneTexte 1">
            <a:extLst>
              <a:ext uri="{FF2B5EF4-FFF2-40B4-BE49-F238E27FC236}">
                <a16:creationId xmlns:a16="http://schemas.microsoft.com/office/drawing/2014/main" id="{7B55181D-BAAD-4646-452B-385E75D5BC32}"/>
              </a:ext>
            </a:extLst>
          </p:cNvPr>
          <p:cNvSpPr txBox="1"/>
          <p:nvPr/>
        </p:nvSpPr>
        <p:spPr>
          <a:xfrm>
            <a:off x="171940" y="1050736"/>
            <a:ext cx="3641854" cy="3475118"/>
          </a:xfrm>
          <a:prstGeom prst="rect">
            <a:avLst/>
          </a:prstGeom>
          <a:noFill/>
        </p:spPr>
        <p:txBody>
          <a:bodyPr wrap="square" rtlCol="0">
            <a:spAutoFit/>
          </a:bodyPr>
          <a:lstStyle/>
          <a:p>
            <a:pPr>
              <a:lnSpc>
                <a:spcPct val="115000"/>
              </a:lnSpc>
              <a:buClr>
                <a:schemeClr val="dk2"/>
              </a:buClr>
              <a:buSzPts val="1800"/>
            </a:pPr>
            <a:r>
              <a:rPr lang="fr-FR" sz="1200" dirty="0">
                <a:solidFill>
                  <a:schemeClr val="dk2"/>
                </a:solidFill>
                <a:latin typeface="Arial Black" panose="020B0A04020102020204" pitchFamily="34" charset="0"/>
              </a:rPr>
              <a:t>Méthode Kanban et User Stories :</a:t>
            </a:r>
          </a:p>
          <a:p>
            <a:pPr>
              <a:lnSpc>
                <a:spcPct val="115000"/>
              </a:lnSpc>
              <a:buClr>
                <a:schemeClr val="dk2"/>
              </a:buClr>
              <a:buSzPts val="1800"/>
            </a:pPr>
            <a:endParaRPr lang="fr-FR" sz="1200" dirty="0">
              <a:solidFill>
                <a:schemeClr val="dk2"/>
              </a:solidFill>
              <a:latin typeface="Montserrat"/>
            </a:endParaRPr>
          </a:p>
          <a:p>
            <a:pPr marL="171450" indent="-171450">
              <a:lnSpc>
                <a:spcPct val="115000"/>
              </a:lnSpc>
              <a:buClr>
                <a:schemeClr val="dk2"/>
              </a:buClr>
              <a:buSzPts val="1800"/>
              <a:buFont typeface="Arial" panose="020B0604020202020204" pitchFamily="34" charset="0"/>
              <a:buChar char="•"/>
            </a:pPr>
            <a:r>
              <a:rPr lang="fr-FR" sz="1200" dirty="0">
                <a:solidFill>
                  <a:schemeClr val="dk2"/>
                </a:solidFill>
                <a:latin typeface="Montserrat"/>
              </a:rPr>
              <a:t>User stories : identifient les besoins des utilisateurs.</a:t>
            </a:r>
          </a:p>
          <a:p>
            <a:pPr>
              <a:lnSpc>
                <a:spcPct val="115000"/>
              </a:lnSpc>
              <a:buClr>
                <a:schemeClr val="dk2"/>
              </a:buClr>
              <a:buSzPts val="1800"/>
            </a:pPr>
            <a:endParaRPr lang="fr-FR" sz="1200" dirty="0">
              <a:solidFill>
                <a:schemeClr val="dk2"/>
              </a:solidFill>
              <a:latin typeface="Montserrat"/>
            </a:endParaRPr>
          </a:p>
          <a:p>
            <a:pPr marL="171450" indent="-171450">
              <a:lnSpc>
                <a:spcPct val="115000"/>
              </a:lnSpc>
              <a:buClr>
                <a:schemeClr val="dk2"/>
              </a:buClr>
              <a:buSzPts val="1800"/>
              <a:buFont typeface="Arial" panose="020B0604020202020204" pitchFamily="34" charset="0"/>
              <a:buChar char="•"/>
            </a:pPr>
            <a:r>
              <a:rPr lang="fr-FR" sz="1200" dirty="0">
                <a:solidFill>
                  <a:schemeClr val="dk2"/>
                </a:solidFill>
                <a:latin typeface="Montserrat"/>
              </a:rPr>
              <a:t>Détails des tâches : frontend, backend, spécificités techniques.</a:t>
            </a:r>
          </a:p>
          <a:p>
            <a:pPr>
              <a:lnSpc>
                <a:spcPct val="115000"/>
              </a:lnSpc>
              <a:buClr>
                <a:schemeClr val="dk2"/>
              </a:buClr>
              <a:buSzPts val="1800"/>
            </a:pPr>
            <a:endParaRPr lang="fr-FR" sz="1200" dirty="0">
              <a:solidFill>
                <a:schemeClr val="dk2"/>
              </a:solidFill>
              <a:latin typeface="Montserrat"/>
            </a:endParaRPr>
          </a:p>
          <a:p>
            <a:pPr marL="171450" indent="-171450">
              <a:lnSpc>
                <a:spcPct val="115000"/>
              </a:lnSpc>
              <a:buClr>
                <a:schemeClr val="dk2"/>
              </a:buClr>
              <a:buSzPts val="1800"/>
              <a:buFont typeface="Arial" panose="020B0604020202020204" pitchFamily="34" charset="0"/>
              <a:buChar char="•"/>
            </a:pPr>
            <a:r>
              <a:rPr lang="fr-FR" sz="1200" dirty="0">
                <a:solidFill>
                  <a:schemeClr val="dk2"/>
                </a:solidFill>
                <a:latin typeface="Montserrat"/>
              </a:rPr>
              <a:t>Évaluation : complexité et durée mesurées en story points.</a:t>
            </a:r>
          </a:p>
          <a:p>
            <a:pPr>
              <a:lnSpc>
                <a:spcPct val="115000"/>
              </a:lnSpc>
              <a:buClr>
                <a:schemeClr val="dk2"/>
              </a:buClr>
              <a:buSzPts val="1800"/>
            </a:pPr>
            <a:endParaRPr lang="fr-FR" sz="1200" dirty="0">
              <a:solidFill>
                <a:schemeClr val="dk2"/>
              </a:solidFill>
              <a:latin typeface="Montserrat"/>
            </a:endParaRPr>
          </a:p>
          <a:p>
            <a:pPr marL="171450" indent="-171450">
              <a:lnSpc>
                <a:spcPct val="115000"/>
              </a:lnSpc>
              <a:buClr>
                <a:schemeClr val="dk2"/>
              </a:buClr>
              <a:buSzPts val="1800"/>
              <a:buFont typeface="Arial" panose="020B0604020202020204" pitchFamily="34" charset="0"/>
              <a:buChar char="•"/>
            </a:pPr>
            <a:r>
              <a:rPr lang="fr-FR" sz="1200" dirty="0">
                <a:solidFill>
                  <a:schemeClr val="dk2"/>
                </a:solidFill>
                <a:latin typeface="Montserrat"/>
              </a:rPr>
              <a:t>Assignation : chaque user story est attribuée à un ou plusieurs membres.</a:t>
            </a:r>
          </a:p>
          <a:p>
            <a:pPr>
              <a:lnSpc>
                <a:spcPct val="115000"/>
              </a:lnSpc>
              <a:buClr>
                <a:schemeClr val="dk2"/>
              </a:buClr>
              <a:buSzPts val="1800"/>
            </a:pPr>
            <a:endParaRPr lang="fr-FR" sz="1200" dirty="0">
              <a:solidFill>
                <a:schemeClr val="dk2"/>
              </a:solidFill>
              <a:latin typeface="Montserrat"/>
            </a:endParaRPr>
          </a:p>
          <a:p>
            <a:pPr marL="171450" indent="-171450">
              <a:lnSpc>
                <a:spcPct val="115000"/>
              </a:lnSpc>
              <a:buClr>
                <a:schemeClr val="dk2"/>
              </a:buClr>
              <a:buSzPts val="1800"/>
              <a:buFont typeface="Arial" panose="020B0604020202020204" pitchFamily="34" charset="0"/>
              <a:buChar char="•"/>
            </a:pPr>
            <a:r>
              <a:rPr lang="fr-FR" sz="1200" dirty="0">
                <a:solidFill>
                  <a:schemeClr val="dk2"/>
                </a:solidFill>
                <a:latin typeface="Montserrat"/>
              </a:rPr>
              <a:t>Mise à jour : l’état des tâches évolue avec l'avancement.</a:t>
            </a:r>
          </a:p>
        </p:txBody>
      </p:sp>
      <p:pic>
        <p:nvPicPr>
          <p:cNvPr id="5" name="Image 4">
            <a:extLst>
              <a:ext uri="{FF2B5EF4-FFF2-40B4-BE49-F238E27FC236}">
                <a16:creationId xmlns:a16="http://schemas.microsoft.com/office/drawing/2014/main" id="{30FCF616-1B6A-4127-2673-C538F0EC12A2}"/>
              </a:ext>
            </a:extLst>
          </p:cNvPr>
          <p:cNvPicPr>
            <a:picLocks noChangeAspect="1"/>
          </p:cNvPicPr>
          <p:nvPr/>
        </p:nvPicPr>
        <p:blipFill>
          <a:blip r:embed="rId4"/>
          <a:stretch>
            <a:fillRect/>
          </a:stretch>
        </p:blipFill>
        <p:spPr>
          <a:xfrm>
            <a:off x="3923924" y="1530053"/>
            <a:ext cx="2632104" cy="2254944"/>
          </a:xfrm>
          <a:prstGeom prst="rect">
            <a:avLst/>
          </a:prstGeom>
          <a:ln>
            <a:noFill/>
          </a:ln>
          <a:effectLst>
            <a:outerShdw blurRad="292100" dist="139700" dir="2700000" algn="tl" rotWithShape="0">
              <a:srgbClr val="333333">
                <a:alpha val="65000"/>
              </a:srgbClr>
            </a:outerShdw>
          </a:effectLst>
        </p:spPr>
      </p:pic>
      <p:pic>
        <p:nvPicPr>
          <p:cNvPr id="7" name="Image 6">
            <a:extLst>
              <a:ext uri="{FF2B5EF4-FFF2-40B4-BE49-F238E27FC236}">
                <a16:creationId xmlns:a16="http://schemas.microsoft.com/office/drawing/2014/main" id="{736C452A-1404-775A-3FBE-08AB49B037D5}"/>
              </a:ext>
            </a:extLst>
          </p:cNvPr>
          <p:cNvPicPr>
            <a:picLocks noChangeAspect="1"/>
          </p:cNvPicPr>
          <p:nvPr/>
        </p:nvPicPr>
        <p:blipFill>
          <a:blip r:embed="rId5"/>
          <a:stretch>
            <a:fillRect/>
          </a:stretch>
        </p:blipFill>
        <p:spPr>
          <a:xfrm>
            <a:off x="6776288" y="271189"/>
            <a:ext cx="1718946" cy="2311873"/>
          </a:xfrm>
          <a:prstGeom prst="rect">
            <a:avLst/>
          </a:prstGeom>
          <a:ln>
            <a:noFill/>
          </a:ln>
          <a:effectLst>
            <a:outerShdw blurRad="292100" dist="139700" dir="2700000" algn="tl" rotWithShape="0">
              <a:srgbClr val="333333">
                <a:alpha val="65000"/>
              </a:srgbClr>
            </a:outerShdw>
          </a:effectLst>
        </p:spPr>
      </p:pic>
      <p:pic>
        <p:nvPicPr>
          <p:cNvPr id="9" name="Image 8">
            <a:extLst>
              <a:ext uri="{FF2B5EF4-FFF2-40B4-BE49-F238E27FC236}">
                <a16:creationId xmlns:a16="http://schemas.microsoft.com/office/drawing/2014/main" id="{92537992-BB7C-34B3-6B37-D7BA9B56249C}"/>
              </a:ext>
            </a:extLst>
          </p:cNvPr>
          <p:cNvPicPr>
            <a:picLocks noChangeAspect="1"/>
          </p:cNvPicPr>
          <p:nvPr/>
        </p:nvPicPr>
        <p:blipFill>
          <a:blip r:embed="rId6"/>
          <a:stretch>
            <a:fillRect/>
          </a:stretch>
        </p:blipFill>
        <p:spPr>
          <a:xfrm>
            <a:off x="6776288" y="2571750"/>
            <a:ext cx="1718946" cy="247892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98189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9600" y="239696"/>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fr" sz="1800" dirty="0">
                <a:latin typeface="Montserrat"/>
                <a:ea typeface="Montserrat"/>
                <a:cs typeface="Montserrat"/>
                <a:sym typeface="Montserrat"/>
              </a:rPr>
              <a:t>Structure du site – Arborescence </a:t>
            </a:r>
            <a:r>
              <a:rPr lang="fr-FR" sz="1800" dirty="0">
                <a:latin typeface="Montserrat"/>
                <a:ea typeface="Montserrat"/>
                <a:cs typeface="Montserrat"/>
                <a:sym typeface="Montserrat"/>
              </a:rPr>
              <a:t>🗂️</a:t>
            </a:r>
            <a:r>
              <a:rPr lang="fr" sz="1800" dirty="0">
                <a:latin typeface="Montserrat"/>
                <a:ea typeface="Montserrat"/>
                <a:cs typeface="Montserrat"/>
                <a:sym typeface="Montserrat"/>
              </a:rPr>
              <a:t> </a:t>
            </a:r>
            <a:endParaRPr sz="1800" dirty="0">
              <a:solidFill>
                <a:schemeClr val="dk2"/>
              </a:solidFill>
              <a:latin typeface="Montserrat"/>
              <a:ea typeface="Montserrat"/>
              <a:cs typeface="Montserrat"/>
              <a:sym typeface="Montserrat"/>
            </a:endParaRPr>
          </a:p>
        </p:txBody>
      </p:sp>
      <p:sp>
        <p:nvSpPr>
          <p:cNvPr id="102" name="Google Shape;102;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104" name="Google Shape;104;p19"/>
          <p:cNvSpPr txBox="1"/>
          <p:nvPr/>
        </p:nvSpPr>
        <p:spPr>
          <a:xfrm>
            <a:off x="434775" y="1085525"/>
            <a:ext cx="8320500" cy="76633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200" i="1" dirty="0">
              <a:solidFill>
                <a:schemeClr val="dk1"/>
              </a:solidFill>
              <a:latin typeface="Montserrat"/>
              <a:ea typeface="Montserrat"/>
              <a:cs typeface="Montserrat"/>
              <a:sym typeface="Montserrat"/>
            </a:endParaRPr>
          </a:p>
          <a:p>
            <a:pPr marL="0" lvl="0" indent="0" algn="l" rtl="0">
              <a:spcBef>
                <a:spcPts val="1200"/>
              </a:spcBef>
              <a:spcAft>
                <a:spcPts val="0"/>
              </a:spcAft>
              <a:buNone/>
            </a:pPr>
            <a:endParaRPr dirty="0"/>
          </a:p>
        </p:txBody>
      </p:sp>
      <p:sp>
        <p:nvSpPr>
          <p:cNvPr id="105" name="Google Shape;105;p19"/>
          <p:cNvSpPr/>
          <p:nvPr/>
        </p:nvSpPr>
        <p:spPr>
          <a:xfrm>
            <a:off x="-9600" y="-4"/>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06" name="Google Shape;106;p19"/>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3" name="Image 2">
            <a:extLst>
              <a:ext uri="{FF2B5EF4-FFF2-40B4-BE49-F238E27FC236}">
                <a16:creationId xmlns:a16="http://schemas.microsoft.com/office/drawing/2014/main" id="{60320C27-4F89-1A5B-979B-0D329F6D610D}"/>
              </a:ext>
            </a:extLst>
          </p:cNvPr>
          <p:cNvPicPr>
            <a:picLocks noChangeAspect="1"/>
          </p:cNvPicPr>
          <p:nvPr/>
        </p:nvPicPr>
        <p:blipFill>
          <a:blip r:embed="rId4"/>
          <a:stretch>
            <a:fillRect/>
          </a:stretch>
        </p:blipFill>
        <p:spPr>
          <a:xfrm>
            <a:off x="1932392" y="870869"/>
            <a:ext cx="5125165" cy="362000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0" y="2397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fr" sz="1800" dirty="0">
                <a:latin typeface="Montserrat"/>
                <a:ea typeface="Montserrat"/>
                <a:cs typeface="Montserrat"/>
                <a:sym typeface="Montserrat"/>
              </a:rPr>
              <a:t>Structure du site – Spécificités techniques </a:t>
            </a:r>
            <a:r>
              <a:rPr lang="fr-FR" sz="1800" dirty="0">
                <a:latin typeface="Montserrat"/>
                <a:ea typeface="Montserrat"/>
                <a:cs typeface="Montserrat"/>
                <a:sym typeface="Montserrat"/>
              </a:rPr>
              <a:t>🗂️</a:t>
            </a:r>
            <a:endParaRPr sz="1800" dirty="0">
              <a:solidFill>
                <a:schemeClr val="dk2"/>
              </a:solidFill>
              <a:latin typeface="Montserrat"/>
              <a:ea typeface="Montserrat"/>
              <a:cs typeface="Montserrat"/>
              <a:sym typeface="Montserrat"/>
            </a:endParaRPr>
          </a:p>
        </p:txBody>
      </p:sp>
      <p:sp>
        <p:nvSpPr>
          <p:cNvPr id="102" name="Google Shape;102;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104" name="Google Shape;104;p19"/>
          <p:cNvSpPr txBox="1"/>
          <p:nvPr/>
        </p:nvSpPr>
        <p:spPr>
          <a:xfrm>
            <a:off x="434775" y="1085525"/>
            <a:ext cx="8320500" cy="76633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200" i="1" dirty="0">
              <a:solidFill>
                <a:schemeClr val="dk1"/>
              </a:solidFill>
              <a:latin typeface="Montserrat"/>
              <a:ea typeface="Montserrat"/>
              <a:cs typeface="Montserrat"/>
              <a:sym typeface="Montserrat"/>
            </a:endParaRPr>
          </a:p>
          <a:p>
            <a:pPr marL="0" lvl="0" indent="0" algn="l" rtl="0">
              <a:spcBef>
                <a:spcPts val="1200"/>
              </a:spcBef>
              <a:spcAft>
                <a:spcPts val="0"/>
              </a:spcAft>
              <a:buNone/>
            </a:pPr>
            <a:endParaRPr dirty="0"/>
          </a:p>
        </p:txBody>
      </p:sp>
      <p:sp>
        <p:nvSpPr>
          <p:cNvPr id="105" name="Google Shape;105;p19"/>
          <p:cNvSpPr/>
          <p:nvPr/>
        </p:nvSpPr>
        <p:spPr>
          <a:xfrm>
            <a:off x="-96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06" name="Google Shape;106;p19"/>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7" name="Image 6">
            <a:extLst>
              <a:ext uri="{FF2B5EF4-FFF2-40B4-BE49-F238E27FC236}">
                <a16:creationId xmlns:a16="http://schemas.microsoft.com/office/drawing/2014/main" id="{6BC860EA-790B-1FAB-AB22-6DAC9C259DD8}"/>
              </a:ext>
            </a:extLst>
          </p:cNvPr>
          <p:cNvPicPr>
            <a:picLocks noChangeAspect="1"/>
          </p:cNvPicPr>
          <p:nvPr/>
        </p:nvPicPr>
        <p:blipFill>
          <a:blip r:embed="rId4"/>
          <a:stretch>
            <a:fillRect/>
          </a:stretch>
        </p:blipFill>
        <p:spPr>
          <a:xfrm>
            <a:off x="5029492" y="1797603"/>
            <a:ext cx="3487567" cy="1598468"/>
          </a:xfrm>
          <a:prstGeom prst="rect">
            <a:avLst/>
          </a:prstGeom>
        </p:spPr>
      </p:pic>
      <p:sp>
        <p:nvSpPr>
          <p:cNvPr id="2" name="ZoneTexte 1">
            <a:extLst>
              <a:ext uri="{FF2B5EF4-FFF2-40B4-BE49-F238E27FC236}">
                <a16:creationId xmlns:a16="http://schemas.microsoft.com/office/drawing/2014/main" id="{79929B59-ECC8-95CC-DC54-A7EC302EF364}"/>
              </a:ext>
            </a:extLst>
          </p:cNvPr>
          <p:cNvSpPr txBox="1"/>
          <p:nvPr/>
        </p:nvSpPr>
        <p:spPr>
          <a:xfrm>
            <a:off x="1537855" y="812400"/>
            <a:ext cx="5950035" cy="307777"/>
          </a:xfrm>
          <a:prstGeom prst="rect">
            <a:avLst/>
          </a:prstGeom>
          <a:noFill/>
        </p:spPr>
        <p:txBody>
          <a:bodyPr wrap="square" rtlCol="0">
            <a:spAutoFit/>
          </a:bodyPr>
          <a:lstStyle/>
          <a:p>
            <a:r>
              <a:rPr lang="fr-FR" dirty="0">
                <a:solidFill>
                  <a:schemeClr val="dk2"/>
                </a:solidFill>
                <a:latin typeface="Arial Black" panose="020B0A04020102020204" pitchFamily="34" charset="0"/>
              </a:rPr>
              <a:t>Architecture Server-</a:t>
            </a:r>
            <a:r>
              <a:rPr lang="fr-FR" dirty="0" err="1">
                <a:solidFill>
                  <a:schemeClr val="dk2"/>
                </a:solidFill>
                <a:latin typeface="Arial Black" panose="020B0A04020102020204" pitchFamily="34" charset="0"/>
              </a:rPr>
              <a:t>Side</a:t>
            </a:r>
            <a:r>
              <a:rPr lang="fr-FR" dirty="0">
                <a:solidFill>
                  <a:schemeClr val="dk2"/>
                </a:solidFill>
                <a:latin typeface="Arial Black" panose="020B0A04020102020204" pitchFamily="34" charset="0"/>
              </a:rPr>
              <a:t> Rendering (SSR) et modèle MVT</a:t>
            </a:r>
          </a:p>
        </p:txBody>
      </p:sp>
      <p:pic>
        <p:nvPicPr>
          <p:cNvPr id="4" name="Image 3">
            <a:extLst>
              <a:ext uri="{FF2B5EF4-FFF2-40B4-BE49-F238E27FC236}">
                <a16:creationId xmlns:a16="http://schemas.microsoft.com/office/drawing/2014/main" id="{D324756A-CB2E-6B4C-60DB-F43AE12C875F}"/>
              </a:ext>
            </a:extLst>
          </p:cNvPr>
          <p:cNvPicPr>
            <a:picLocks noChangeAspect="1"/>
          </p:cNvPicPr>
          <p:nvPr/>
        </p:nvPicPr>
        <p:blipFill>
          <a:blip r:embed="rId5"/>
          <a:stretch>
            <a:fillRect/>
          </a:stretch>
        </p:blipFill>
        <p:spPr>
          <a:xfrm>
            <a:off x="93810" y="1628043"/>
            <a:ext cx="4935682" cy="2467841"/>
          </a:xfrm>
          <a:prstGeom prst="rect">
            <a:avLst/>
          </a:prstGeom>
        </p:spPr>
      </p:pic>
    </p:spTree>
    <p:extLst>
      <p:ext uri="{BB962C8B-B14F-4D97-AF65-F5344CB8AC3E}">
        <p14:creationId xmlns:p14="http://schemas.microsoft.com/office/powerpoint/2010/main" val="17298478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4800" y="253416"/>
            <a:ext cx="8474375" cy="413898"/>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fr-FR" sz="1600" dirty="0">
                <a:latin typeface="Montserrat"/>
                <a:ea typeface="Montserrat"/>
                <a:cs typeface="Montserrat"/>
                <a:sym typeface="Montserrat"/>
              </a:rPr>
              <a:t>Aperçu de la maquette – Landing page et Login 🎨</a:t>
            </a:r>
            <a:endParaRPr sz="1600" dirty="0">
              <a:latin typeface="Montserrat"/>
              <a:ea typeface="Montserrat"/>
              <a:cs typeface="Montserrat"/>
              <a:sym typeface="Montserrat"/>
            </a:endParaRPr>
          </a:p>
          <a:p>
            <a:pPr marL="0" lvl="0" indent="0" algn="l" rtl="0">
              <a:lnSpc>
                <a:spcPct val="115000"/>
              </a:lnSpc>
              <a:spcBef>
                <a:spcPts val="1200"/>
              </a:spcBef>
              <a:spcAft>
                <a:spcPts val="1200"/>
              </a:spcAft>
              <a:buSzPts val="990"/>
              <a:buNone/>
            </a:pPr>
            <a:endParaRPr sz="1820" dirty="0">
              <a:solidFill>
                <a:schemeClr val="dk2"/>
              </a:solidFill>
              <a:latin typeface="Montserrat"/>
              <a:ea typeface="Montserrat"/>
              <a:cs typeface="Montserrat"/>
              <a:sym typeface="Montserrat"/>
            </a:endParaRPr>
          </a:p>
        </p:txBody>
      </p:sp>
      <p:sp>
        <p:nvSpPr>
          <p:cNvPr id="78" name="Google Shape;78;p16"/>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9" name="Google Shape;79;p16"/>
          <p:cNvPicPr preferRelativeResize="0"/>
          <p:nvPr/>
        </p:nvPicPr>
        <p:blipFill>
          <a:blip r:embed="rId3">
            <a:alphaModFix/>
          </a:blip>
          <a:stretch>
            <a:fillRect/>
          </a:stretch>
        </p:blipFill>
        <p:spPr>
          <a:xfrm>
            <a:off x="8469575" y="-15173"/>
            <a:ext cx="674425" cy="340550"/>
          </a:xfrm>
          <a:prstGeom prst="rect">
            <a:avLst/>
          </a:prstGeom>
          <a:noFill/>
          <a:ln>
            <a:noFill/>
          </a:ln>
        </p:spPr>
      </p:pic>
      <p:pic>
        <p:nvPicPr>
          <p:cNvPr id="5" name="Image 4">
            <a:extLst>
              <a:ext uri="{FF2B5EF4-FFF2-40B4-BE49-F238E27FC236}">
                <a16:creationId xmlns:a16="http://schemas.microsoft.com/office/drawing/2014/main" id="{CE07A2E4-5471-F2DD-337A-186CD97D7879}"/>
              </a:ext>
            </a:extLst>
          </p:cNvPr>
          <p:cNvPicPr>
            <a:picLocks noChangeAspect="1"/>
          </p:cNvPicPr>
          <p:nvPr/>
        </p:nvPicPr>
        <p:blipFill>
          <a:blip r:embed="rId4"/>
          <a:stretch>
            <a:fillRect/>
          </a:stretch>
        </p:blipFill>
        <p:spPr>
          <a:xfrm>
            <a:off x="411726" y="1017725"/>
            <a:ext cx="2889608" cy="402129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Image 6">
            <a:extLst>
              <a:ext uri="{FF2B5EF4-FFF2-40B4-BE49-F238E27FC236}">
                <a16:creationId xmlns:a16="http://schemas.microsoft.com/office/drawing/2014/main" id="{7CE7133F-8A8E-3FAB-95E6-A71B1CF90745}"/>
              </a:ext>
            </a:extLst>
          </p:cNvPr>
          <p:cNvPicPr>
            <a:picLocks noChangeAspect="1"/>
          </p:cNvPicPr>
          <p:nvPr/>
        </p:nvPicPr>
        <p:blipFill>
          <a:blip r:embed="rId5"/>
          <a:stretch>
            <a:fillRect/>
          </a:stretch>
        </p:blipFill>
        <p:spPr>
          <a:xfrm>
            <a:off x="4199259" y="1538998"/>
            <a:ext cx="4740833" cy="293718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Graphique 8" descr="Ligne fléchée : incurvée dans le sens des aiguilles d’une montre avec un remplissage uni">
            <a:extLst>
              <a:ext uri="{FF2B5EF4-FFF2-40B4-BE49-F238E27FC236}">
                <a16:creationId xmlns:a16="http://schemas.microsoft.com/office/drawing/2014/main" id="{65D93283-6A13-C3D0-74AE-93138664AC2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3431673">
            <a:off x="3021403" y="1289569"/>
            <a:ext cx="649817" cy="649817"/>
          </a:xfrm>
          <a:prstGeom prst="rect">
            <a:avLst/>
          </a:prstGeom>
        </p:spPr>
      </p:pic>
      <p:pic>
        <p:nvPicPr>
          <p:cNvPr id="10" name="Graphique 9" descr="Ligne fléchée : incurvée dans le sens des aiguilles d’une montre avec un remplissage uni">
            <a:extLst>
              <a:ext uri="{FF2B5EF4-FFF2-40B4-BE49-F238E27FC236}">
                <a16:creationId xmlns:a16="http://schemas.microsoft.com/office/drawing/2014/main" id="{6ECB5C0D-9334-F9CC-FAFE-1DF1E1E707E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9024947">
            <a:off x="7572588" y="1193676"/>
            <a:ext cx="649817" cy="649817"/>
          </a:xfrm>
          <a:prstGeom prst="rect">
            <a:avLst/>
          </a:prstGeom>
        </p:spPr>
      </p:pic>
      <p:pic>
        <p:nvPicPr>
          <p:cNvPr id="11" name="Graphique 10" descr="Ligne fléchée : incurvée dans le sens des aiguilles d’une montre avec un remplissage uni">
            <a:extLst>
              <a:ext uri="{FF2B5EF4-FFF2-40B4-BE49-F238E27FC236}">
                <a16:creationId xmlns:a16="http://schemas.microsoft.com/office/drawing/2014/main" id="{F3E65263-407C-CF93-5FB5-FB3DED85B2C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6892180">
            <a:off x="2996652" y="4506534"/>
            <a:ext cx="525775" cy="525775"/>
          </a:xfrm>
          <a:prstGeom prst="rect">
            <a:avLst/>
          </a:prstGeom>
        </p:spPr>
      </p:pic>
      <p:sp>
        <p:nvSpPr>
          <p:cNvPr id="12" name="Rectangle : coins arrondis 11">
            <a:extLst>
              <a:ext uri="{FF2B5EF4-FFF2-40B4-BE49-F238E27FC236}">
                <a16:creationId xmlns:a16="http://schemas.microsoft.com/office/drawing/2014/main" id="{6F69A5DD-18AA-9C6A-CB5C-7EF6B5177D54}"/>
              </a:ext>
            </a:extLst>
          </p:cNvPr>
          <p:cNvSpPr/>
          <p:nvPr/>
        </p:nvSpPr>
        <p:spPr>
          <a:xfrm>
            <a:off x="3401360" y="941658"/>
            <a:ext cx="1947208" cy="281392"/>
          </a:xfrm>
          <a:prstGeom prst="roundRect">
            <a:avLst/>
          </a:prstGeom>
          <a:solidFill>
            <a:schemeClr val="accent1">
              <a:lumMod val="40000"/>
              <a:lumOff val="6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 name="ZoneTexte 12">
            <a:extLst>
              <a:ext uri="{FF2B5EF4-FFF2-40B4-BE49-F238E27FC236}">
                <a16:creationId xmlns:a16="http://schemas.microsoft.com/office/drawing/2014/main" id="{86B944F4-E3B8-C728-0C1E-A962519A09B0}"/>
              </a:ext>
            </a:extLst>
          </p:cNvPr>
          <p:cNvSpPr txBox="1"/>
          <p:nvPr/>
        </p:nvSpPr>
        <p:spPr>
          <a:xfrm>
            <a:off x="3366450" y="963780"/>
            <a:ext cx="2032735" cy="253916"/>
          </a:xfrm>
          <a:prstGeom prst="rect">
            <a:avLst/>
          </a:prstGeom>
          <a:noFill/>
        </p:spPr>
        <p:txBody>
          <a:bodyPr wrap="square" rtlCol="0">
            <a:spAutoFit/>
          </a:bodyPr>
          <a:lstStyle/>
          <a:p>
            <a:r>
              <a:rPr lang="fr-FR" sz="1050" dirty="0">
                <a:latin typeface="Aptos Narrow" panose="020B0004020202020204" pitchFamily="34" charset="0"/>
              </a:rPr>
              <a:t>Page d’accueil simple et intuitive</a:t>
            </a:r>
          </a:p>
        </p:txBody>
      </p:sp>
      <p:sp>
        <p:nvSpPr>
          <p:cNvPr id="15" name="Rectangle : coins arrondis 14">
            <a:extLst>
              <a:ext uri="{FF2B5EF4-FFF2-40B4-BE49-F238E27FC236}">
                <a16:creationId xmlns:a16="http://schemas.microsoft.com/office/drawing/2014/main" id="{2A211E3D-FBFA-E8D2-E9BD-B9459EED8A2B}"/>
              </a:ext>
            </a:extLst>
          </p:cNvPr>
          <p:cNvSpPr/>
          <p:nvPr/>
        </p:nvSpPr>
        <p:spPr>
          <a:xfrm>
            <a:off x="5434094" y="1217696"/>
            <a:ext cx="2149619" cy="281392"/>
          </a:xfrm>
          <a:prstGeom prst="roundRect">
            <a:avLst/>
          </a:prstGeom>
          <a:solidFill>
            <a:schemeClr val="accent1">
              <a:lumMod val="40000"/>
              <a:lumOff val="6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050" dirty="0">
                <a:solidFill>
                  <a:srgbClr val="000000"/>
                </a:solidFill>
                <a:latin typeface="Aptos Narrow" panose="020B0004020202020204" pitchFamily="34" charset="0"/>
                <a:cs typeface="Arial"/>
              </a:rPr>
              <a:t>Connexion grâce à l’adresse email</a:t>
            </a:r>
          </a:p>
        </p:txBody>
      </p:sp>
      <p:sp>
        <p:nvSpPr>
          <p:cNvPr id="16" name="Rectangle : coins arrondis 15">
            <a:extLst>
              <a:ext uri="{FF2B5EF4-FFF2-40B4-BE49-F238E27FC236}">
                <a16:creationId xmlns:a16="http://schemas.microsoft.com/office/drawing/2014/main" id="{584341B5-F871-5CA4-88F9-9765D23F99C7}"/>
              </a:ext>
            </a:extLst>
          </p:cNvPr>
          <p:cNvSpPr/>
          <p:nvPr/>
        </p:nvSpPr>
        <p:spPr>
          <a:xfrm>
            <a:off x="3608608" y="4651437"/>
            <a:ext cx="1947208" cy="346021"/>
          </a:xfrm>
          <a:prstGeom prst="roundRect">
            <a:avLst/>
          </a:prstGeom>
          <a:solidFill>
            <a:schemeClr val="accent1">
              <a:lumMod val="40000"/>
              <a:lumOff val="6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nchorCtr="1"/>
          <a:lstStyle/>
          <a:p>
            <a:pPr algn="ctr"/>
            <a:r>
              <a:rPr lang="fr-FR" sz="1050" dirty="0">
                <a:solidFill>
                  <a:srgbClr val="000000"/>
                </a:solidFill>
                <a:latin typeface="Aptos Narrow" panose="020B0004020202020204" pitchFamily="34" charset="0"/>
                <a:cs typeface="Arial"/>
              </a:rPr>
              <a:t>Création</a:t>
            </a:r>
            <a:r>
              <a:rPr lang="fr-FR" dirty="0"/>
              <a:t> </a:t>
            </a:r>
            <a:r>
              <a:rPr lang="fr-FR" sz="1050" dirty="0">
                <a:solidFill>
                  <a:srgbClr val="000000"/>
                </a:solidFill>
                <a:latin typeface="Aptos Narrow" panose="020B0004020202020204" pitchFamily="34" charset="0"/>
                <a:cs typeface="Arial"/>
              </a:rPr>
              <a:t>étape</a:t>
            </a:r>
            <a:r>
              <a:rPr lang="fr-FR" dirty="0"/>
              <a:t> </a:t>
            </a:r>
            <a:r>
              <a:rPr lang="fr-FR" sz="1050" dirty="0">
                <a:solidFill>
                  <a:srgbClr val="000000"/>
                </a:solidFill>
                <a:latin typeface="Aptos Narrow" panose="020B0004020202020204" pitchFamily="34" charset="0"/>
                <a:cs typeface="Arial"/>
              </a:rPr>
              <a:t>par</a:t>
            </a:r>
            <a:r>
              <a:rPr lang="fr-FR" dirty="0"/>
              <a:t> </a:t>
            </a:r>
            <a:r>
              <a:rPr lang="fr-FR" sz="1050" dirty="0">
                <a:solidFill>
                  <a:srgbClr val="000000"/>
                </a:solidFill>
                <a:latin typeface="Aptos Narrow" panose="020B0004020202020204" pitchFamily="34" charset="0"/>
                <a:cs typeface="Arial"/>
              </a:rPr>
              <a:t>étape</a:t>
            </a:r>
          </a:p>
        </p:txBody>
      </p:sp>
    </p:spTree>
    <p:extLst>
      <p:ext uri="{BB962C8B-B14F-4D97-AF65-F5344CB8AC3E}">
        <p14:creationId xmlns:p14="http://schemas.microsoft.com/office/powerpoint/2010/main" val="2672482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4" name="Rectangle : coins arrondis 3">
            <a:extLst>
              <a:ext uri="{FF2B5EF4-FFF2-40B4-BE49-F238E27FC236}">
                <a16:creationId xmlns:a16="http://schemas.microsoft.com/office/drawing/2014/main" id="{31EA3602-7E9B-237B-D357-62545EFA4A2E}"/>
              </a:ext>
            </a:extLst>
          </p:cNvPr>
          <p:cNvSpPr/>
          <p:nvPr/>
        </p:nvSpPr>
        <p:spPr>
          <a:xfrm>
            <a:off x="1534823" y="4481938"/>
            <a:ext cx="1947208" cy="281392"/>
          </a:xfrm>
          <a:prstGeom prst="roundRect">
            <a:avLst/>
          </a:prstGeom>
          <a:solidFill>
            <a:schemeClr val="accent1">
              <a:lumMod val="40000"/>
              <a:lumOff val="6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6" name="Google Shape;76;p16"/>
          <p:cNvSpPr txBox="1">
            <a:spLocks noGrp="1"/>
          </p:cNvSpPr>
          <p:nvPr>
            <p:ph type="title"/>
          </p:nvPr>
        </p:nvSpPr>
        <p:spPr>
          <a:xfrm>
            <a:off x="-4800" y="236608"/>
            <a:ext cx="8469575" cy="462416"/>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fr-FR" sz="1600" dirty="0">
                <a:latin typeface="Montserrat"/>
                <a:ea typeface="Montserrat"/>
                <a:cs typeface="Montserrat"/>
                <a:sym typeface="Montserrat"/>
              </a:rPr>
              <a:t>Aperçu de la maquette – Dashboard 🎨</a:t>
            </a:r>
            <a:endParaRPr sz="1600" dirty="0">
              <a:latin typeface="Montserrat"/>
              <a:ea typeface="Montserrat"/>
              <a:cs typeface="Montserrat"/>
              <a:sym typeface="Montserrat"/>
            </a:endParaRPr>
          </a:p>
          <a:p>
            <a:pPr marL="0" lvl="0" indent="0" algn="l" rtl="0">
              <a:lnSpc>
                <a:spcPct val="115000"/>
              </a:lnSpc>
              <a:spcBef>
                <a:spcPts val="1200"/>
              </a:spcBef>
              <a:spcAft>
                <a:spcPts val="1200"/>
              </a:spcAft>
              <a:buSzPts val="990"/>
              <a:buNone/>
            </a:pPr>
            <a:endParaRPr sz="1820" dirty="0">
              <a:solidFill>
                <a:schemeClr val="dk2"/>
              </a:solidFill>
              <a:latin typeface="Montserrat"/>
              <a:ea typeface="Montserrat"/>
              <a:cs typeface="Montserrat"/>
              <a:sym typeface="Montserrat"/>
            </a:endParaRPr>
          </a:p>
        </p:txBody>
      </p:sp>
      <p:sp>
        <p:nvSpPr>
          <p:cNvPr id="78" name="Google Shape;78;p16"/>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9" name="Google Shape;79;p16"/>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3" name="Image 2">
            <a:extLst>
              <a:ext uri="{FF2B5EF4-FFF2-40B4-BE49-F238E27FC236}">
                <a16:creationId xmlns:a16="http://schemas.microsoft.com/office/drawing/2014/main" id="{DE0839B2-1EEE-FD44-3514-92D185F783B1}"/>
              </a:ext>
            </a:extLst>
          </p:cNvPr>
          <p:cNvPicPr>
            <a:picLocks noChangeAspect="1"/>
          </p:cNvPicPr>
          <p:nvPr/>
        </p:nvPicPr>
        <p:blipFill>
          <a:blip r:embed="rId4"/>
          <a:stretch>
            <a:fillRect/>
          </a:stretch>
        </p:blipFill>
        <p:spPr>
          <a:xfrm>
            <a:off x="167328" y="955806"/>
            <a:ext cx="4767723" cy="34044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Image 5">
            <a:extLst>
              <a:ext uri="{FF2B5EF4-FFF2-40B4-BE49-F238E27FC236}">
                <a16:creationId xmlns:a16="http://schemas.microsoft.com/office/drawing/2014/main" id="{389E5313-23D8-224E-2632-54E341BB2E32}"/>
              </a:ext>
            </a:extLst>
          </p:cNvPr>
          <p:cNvPicPr>
            <a:picLocks noChangeAspect="1"/>
          </p:cNvPicPr>
          <p:nvPr/>
        </p:nvPicPr>
        <p:blipFill>
          <a:blip r:embed="rId5"/>
          <a:srcRect r="18338"/>
          <a:stretch/>
        </p:blipFill>
        <p:spPr>
          <a:xfrm>
            <a:off x="5063136" y="1587873"/>
            <a:ext cx="3930223" cy="341809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ZoneTexte 1">
            <a:extLst>
              <a:ext uri="{FF2B5EF4-FFF2-40B4-BE49-F238E27FC236}">
                <a16:creationId xmlns:a16="http://schemas.microsoft.com/office/drawing/2014/main" id="{0AD016E8-8047-A9E0-F7D6-3E1B8AB6A7F5}"/>
              </a:ext>
            </a:extLst>
          </p:cNvPr>
          <p:cNvSpPr txBox="1"/>
          <p:nvPr/>
        </p:nvSpPr>
        <p:spPr>
          <a:xfrm>
            <a:off x="1534823" y="4495676"/>
            <a:ext cx="2032735" cy="253916"/>
          </a:xfrm>
          <a:prstGeom prst="rect">
            <a:avLst/>
          </a:prstGeom>
          <a:noFill/>
        </p:spPr>
        <p:txBody>
          <a:bodyPr wrap="square" rtlCol="0">
            <a:spAutoFit/>
          </a:bodyPr>
          <a:lstStyle/>
          <a:p>
            <a:r>
              <a:rPr lang="fr-FR" sz="1050" dirty="0">
                <a:latin typeface="Aptos Narrow" panose="020B0004020202020204" pitchFamily="34" charset="0"/>
              </a:rPr>
              <a:t>Présentation des fonctionnalités</a:t>
            </a:r>
          </a:p>
        </p:txBody>
      </p:sp>
      <p:sp>
        <p:nvSpPr>
          <p:cNvPr id="5" name="Rectangle : coins arrondis 4">
            <a:extLst>
              <a:ext uri="{FF2B5EF4-FFF2-40B4-BE49-F238E27FC236}">
                <a16:creationId xmlns:a16="http://schemas.microsoft.com/office/drawing/2014/main" id="{3A800C95-D9A8-2AEE-BBE7-ABAC715A0EE2}"/>
              </a:ext>
            </a:extLst>
          </p:cNvPr>
          <p:cNvSpPr/>
          <p:nvPr/>
        </p:nvSpPr>
        <p:spPr>
          <a:xfrm>
            <a:off x="5985233" y="941658"/>
            <a:ext cx="1947208" cy="281392"/>
          </a:xfrm>
          <a:prstGeom prst="roundRect">
            <a:avLst/>
          </a:prstGeom>
          <a:solidFill>
            <a:schemeClr val="accent1">
              <a:lumMod val="40000"/>
              <a:lumOff val="6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fr-FR" sz="1050" dirty="0">
                <a:solidFill>
                  <a:srgbClr val="000000"/>
                </a:solidFill>
                <a:latin typeface="Aptos Narrow" panose="020B0004020202020204" pitchFamily="34" charset="0"/>
                <a:cs typeface="Arial"/>
              </a:rPr>
              <a:t>    Aperçu des menus existants</a:t>
            </a:r>
          </a:p>
        </p:txBody>
      </p:sp>
      <p:pic>
        <p:nvPicPr>
          <p:cNvPr id="7" name="Graphique 6" descr="Ligne fléchée : incurvée dans le sens des aiguilles d’une montre avec un remplissage uni">
            <a:extLst>
              <a:ext uri="{FF2B5EF4-FFF2-40B4-BE49-F238E27FC236}">
                <a16:creationId xmlns:a16="http://schemas.microsoft.com/office/drawing/2014/main" id="{8C08EE8D-177A-FFBA-BD08-8B79D4A9830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7457648">
            <a:off x="825456" y="4229563"/>
            <a:ext cx="649817" cy="649817"/>
          </a:xfrm>
          <a:prstGeom prst="rect">
            <a:avLst/>
          </a:prstGeom>
        </p:spPr>
      </p:pic>
      <p:pic>
        <p:nvPicPr>
          <p:cNvPr id="8" name="Graphique 7" descr="Ligne fléchée : incurvée dans le sens des aiguilles d’une montre avec un remplissage uni">
            <a:extLst>
              <a:ext uri="{FF2B5EF4-FFF2-40B4-BE49-F238E27FC236}">
                <a16:creationId xmlns:a16="http://schemas.microsoft.com/office/drawing/2014/main" id="{4D1DCF6E-F236-BE96-6285-0AF693B99A1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3431673">
            <a:off x="6318171" y="1136943"/>
            <a:ext cx="649817" cy="649817"/>
          </a:xfrm>
          <a:prstGeom prst="rect">
            <a:avLst/>
          </a:prstGeom>
        </p:spPr>
      </p:pic>
    </p:spTree>
    <p:extLst>
      <p:ext uri="{BB962C8B-B14F-4D97-AF65-F5344CB8AC3E}">
        <p14:creationId xmlns:p14="http://schemas.microsoft.com/office/powerpoint/2010/main" val="3377653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0" y="264233"/>
            <a:ext cx="8396514" cy="419332"/>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fr-FR" sz="1600" dirty="0">
                <a:latin typeface="Montserrat"/>
                <a:ea typeface="Montserrat"/>
                <a:cs typeface="Montserrat"/>
                <a:sym typeface="Montserrat"/>
              </a:rPr>
              <a:t>Aperçu de la maquette – Création de menu 🎨</a:t>
            </a:r>
            <a:endParaRPr sz="1600" dirty="0">
              <a:latin typeface="Montserrat"/>
              <a:ea typeface="Montserrat"/>
              <a:cs typeface="Montserrat"/>
              <a:sym typeface="Montserrat"/>
            </a:endParaRPr>
          </a:p>
          <a:p>
            <a:pPr marL="0" lvl="0" indent="0" algn="l" rtl="0">
              <a:lnSpc>
                <a:spcPct val="115000"/>
              </a:lnSpc>
              <a:spcBef>
                <a:spcPts val="1200"/>
              </a:spcBef>
              <a:spcAft>
                <a:spcPts val="1200"/>
              </a:spcAft>
              <a:buSzPts val="990"/>
              <a:buNone/>
            </a:pPr>
            <a:endParaRPr sz="1820" dirty="0">
              <a:solidFill>
                <a:schemeClr val="dk2"/>
              </a:solidFill>
              <a:latin typeface="Montserrat"/>
              <a:ea typeface="Montserrat"/>
              <a:cs typeface="Montserrat"/>
              <a:sym typeface="Montserrat"/>
            </a:endParaRPr>
          </a:p>
        </p:txBody>
      </p:sp>
      <p:sp>
        <p:nvSpPr>
          <p:cNvPr id="78" name="Google Shape;78;p16"/>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9" name="Google Shape;79;p16"/>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4" name="Image 3">
            <a:extLst>
              <a:ext uri="{FF2B5EF4-FFF2-40B4-BE49-F238E27FC236}">
                <a16:creationId xmlns:a16="http://schemas.microsoft.com/office/drawing/2014/main" id="{CE6FB065-35EF-E112-5DBB-F8AD8F57B433}"/>
              </a:ext>
            </a:extLst>
          </p:cNvPr>
          <p:cNvPicPr>
            <a:picLocks noChangeAspect="1"/>
          </p:cNvPicPr>
          <p:nvPr/>
        </p:nvPicPr>
        <p:blipFill>
          <a:blip r:embed="rId4"/>
          <a:stretch>
            <a:fillRect/>
          </a:stretch>
        </p:blipFill>
        <p:spPr>
          <a:xfrm>
            <a:off x="112457" y="1169132"/>
            <a:ext cx="4265102" cy="304092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Image 5">
            <a:extLst>
              <a:ext uri="{FF2B5EF4-FFF2-40B4-BE49-F238E27FC236}">
                <a16:creationId xmlns:a16="http://schemas.microsoft.com/office/drawing/2014/main" id="{7F129B5E-FA2B-DB09-EC3A-2BBCB8D59698}"/>
              </a:ext>
            </a:extLst>
          </p:cNvPr>
          <p:cNvPicPr>
            <a:picLocks noChangeAspect="1"/>
          </p:cNvPicPr>
          <p:nvPr/>
        </p:nvPicPr>
        <p:blipFill>
          <a:blip r:embed="rId5"/>
          <a:stretch>
            <a:fillRect/>
          </a:stretch>
        </p:blipFill>
        <p:spPr>
          <a:xfrm>
            <a:off x="4448047" y="780884"/>
            <a:ext cx="1320695" cy="146163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 7">
            <a:extLst>
              <a:ext uri="{FF2B5EF4-FFF2-40B4-BE49-F238E27FC236}">
                <a16:creationId xmlns:a16="http://schemas.microsoft.com/office/drawing/2014/main" id="{08ADE593-08B9-D3C3-78FA-0BF740DF286A}"/>
              </a:ext>
            </a:extLst>
          </p:cNvPr>
          <p:cNvPicPr>
            <a:picLocks noChangeAspect="1"/>
          </p:cNvPicPr>
          <p:nvPr/>
        </p:nvPicPr>
        <p:blipFill>
          <a:blip r:embed="rId6"/>
          <a:stretch>
            <a:fillRect/>
          </a:stretch>
        </p:blipFill>
        <p:spPr>
          <a:xfrm>
            <a:off x="6022882" y="3006195"/>
            <a:ext cx="2612255" cy="185101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0" name="Image 9">
            <a:extLst>
              <a:ext uri="{FF2B5EF4-FFF2-40B4-BE49-F238E27FC236}">
                <a16:creationId xmlns:a16="http://schemas.microsoft.com/office/drawing/2014/main" id="{615B02CA-F6A8-976E-C82B-9C31AB8352AB}"/>
              </a:ext>
            </a:extLst>
          </p:cNvPr>
          <p:cNvPicPr>
            <a:picLocks noChangeAspect="1"/>
          </p:cNvPicPr>
          <p:nvPr/>
        </p:nvPicPr>
        <p:blipFill>
          <a:blip r:embed="rId7"/>
          <a:srcRect t="567" r="79"/>
          <a:stretch/>
        </p:blipFill>
        <p:spPr>
          <a:xfrm>
            <a:off x="6216950" y="825546"/>
            <a:ext cx="1184564" cy="154364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1" name="Graphique 10" descr="Ligne fléchée : incurvée dans le sens des aiguilles d’une montre avec un remplissage uni">
            <a:extLst>
              <a:ext uri="{FF2B5EF4-FFF2-40B4-BE49-F238E27FC236}">
                <a16:creationId xmlns:a16="http://schemas.microsoft.com/office/drawing/2014/main" id="{2B1E4AC6-3318-D120-8F4A-2E8913A07DD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8772670">
            <a:off x="4656615" y="2094141"/>
            <a:ext cx="649817" cy="609937"/>
          </a:xfrm>
          <a:prstGeom prst="rect">
            <a:avLst/>
          </a:prstGeom>
        </p:spPr>
      </p:pic>
      <p:pic>
        <p:nvPicPr>
          <p:cNvPr id="12" name="Graphique 11" descr="Ligne fléchée : incurvée dans le sens des aiguilles d’une montre avec un remplissage uni">
            <a:extLst>
              <a:ext uri="{FF2B5EF4-FFF2-40B4-BE49-F238E27FC236}">
                <a16:creationId xmlns:a16="http://schemas.microsoft.com/office/drawing/2014/main" id="{B7C6194F-D35E-3E33-AF70-64991F81BFE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15644335">
            <a:off x="7212707" y="1379295"/>
            <a:ext cx="649817" cy="649817"/>
          </a:xfrm>
          <a:prstGeom prst="rect">
            <a:avLst/>
          </a:prstGeom>
        </p:spPr>
      </p:pic>
      <p:pic>
        <p:nvPicPr>
          <p:cNvPr id="13" name="Graphique 12" descr="Ligne fléchée : incurvée dans le sens des aiguilles d’une montre avec un remplissage uni">
            <a:extLst>
              <a:ext uri="{FF2B5EF4-FFF2-40B4-BE49-F238E27FC236}">
                <a16:creationId xmlns:a16="http://schemas.microsoft.com/office/drawing/2014/main" id="{51213A7C-3C93-9291-73B3-18B80CEF24C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17559067">
            <a:off x="5741271" y="3375891"/>
            <a:ext cx="649817" cy="649817"/>
          </a:xfrm>
          <a:prstGeom prst="rect">
            <a:avLst/>
          </a:prstGeom>
        </p:spPr>
      </p:pic>
      <p:pic>
        <p:nvPicPr>
          <p:cNvPr id="14" name="Graphique 13" descr="Ligne fléchée : incurvée dans le sens des aiguilles d’une montre avec un remplissage uni">
            <a:extLst>
              <a:ext uri="{FF2B5EF4-FFF2-40B4-BE49-F238E27FC236}">
                <a16:creationId xmlns:a16="http://schemas.microsoft.com/office/drawing/2014/main" id="{D7A992FF-9510-892E-F2E5-285C113DDA8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10351212">
            <a:off x="3039678" y="3566447"/>
            <a:ext cx="649817" cy="852090"/>
          </a:xfrm>
          <a:prstGeom prst="rect">
            <a:avLst/>
          </a:prstGeom>
        </p:spPr>
      </p:pic>
      <p:sp>
        <p:nvSpPr>
          <p:cNvPr id="15" name="Rectangle : coins arrondis 14">
            <a:extLst>
              <a:ext uri="{FF2B5EF4-FFF2-40B4-BE49-F238E27FC236}">
                <a16:creationId xmlns:a16="http://schemas.microsoft.com/office/drawing/2014/main" id="{94F45BC9-D912-7EA0-77BD-3C8222EBF963}"/>
              </a:ext>
            </a:extLst>
          </p:cNvPr>
          <p:cNvSpPr/>
          <p:nvPr/>
        </p:nvSpPr>
        <p:spPr>
          <a:xfrm>
            <a:off x="7868024" y="1348566"/>
            <a:ext cx="1087463" cy="745925"/>
          </a:xfrm>
          <a:prstGeom prst="roundRect">
            <a:avLst/>
          </a:prstGeom>
          <a:solidFill>
            <a:schemeClr val="accent1">
              <a:lumMod val="40000"/>
              <a:lumOff val="6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6" name="Rectangle : coins arrondis 15">
            <a:extLst>
              <a:ext uri="{FF2B5EF4-FFF2-40B4-BE49-F238E27FC236}">
                <a16:creationId xmlns:a16="http://schemas.microsoft.com/office/drawing/2014/main" id="{E50D0F0F-C699-6EF8-0CAC-20072E02ABC0}"/>
              </a:ext>
            </a:extLst>
          </p:cNvPr>
          <p:cNvSpPr/>
          <p:nvPr/>
        </p:nvSpPr>
        <p:spPr>
          <a:xfrm>
            <a:off x="5237161" y="2505425"/>
            <a:ext cx="2300454" cy="253747"/>
          </a:xfrm>
          <a:prstGeom prst="roundRect">
            <a:avLst/>
          </a:prstGeom>
          <a:solidFill>
            <a:schemeClr val="accent1">
              <a:lumMod val="40000"/>
              <a:lumOff val="6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050" dirty="0">
                <a:solidFill>
                  <a:srgbClr val="000000"/>
                </a:solidFill>
                <a:latin typeface="Aptos Narrow" panose="020B0004020202020204" pitchFamily="34" charset="0"/>
                <a:cs typeface="Arial"/>
              </a:rPr>
              <a:t>Création de plat facile et user-friendly </a:t>
            </a:r>
          </a:p>
        </p:txBody>
      </p:sp>
      <p:sp>
        <p:nvSpPr>
          <p:cNvPr id="17" name="Rectangle : coins arrondis 16">
            <a:extLst>
              <a:ext uri="{FF2B5EF4-FFF2-40B4-BE49-F238E27FC236}">
                <a16:creationId xmlns:a16="http://schemas.microsoft.com/office/drawing/2014/main" id="{BC567BBE-408A-35C6-0E75-89B81B971373}"/>
              </a:ext>
            </a:extLst>
          </p:cNvPr>
          <p:cNvSpPr/>
          <p:nvPr/>
        </p:nvSpPr>
        <p:spPr>
          <a:xfrm>
            <a:off x="4518832" y="3527776"/>
            <a:ext cx="1175386" cy="834840"/>
          </a:xfrm>
          <a:prstGeom prst="roundRect">
            <a:avLst/>
          </a:prstGeom>
          <a:solidFill>
            <a:schemeClr val="accent1">
              <a:lumMod val="40000"/>
              <a:lumOff val="6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050" dirty="0">
                <a:solidFill>
                  <a:srgbClr val="000000"/>
                </a:solidFill>
                <a:latin typeface="Aptos Narrow" panose="020B0004020202020204" pitchFamily="34" charset="0"/>
                <a:cs typeface="Arial"/>
              </a:rPr>
              <a:t>Personnalisation avec styles prédéfinis</a:t>
            </a:r>
          </a:p>
        </p:txBody>
      </p:sp>
      <p:sp>
        <p:nvSpPr>
          <p:cNvPr id="18" name="Rectangle : coins arrondis 17">
            <a:extLst>
              <a:ext uri="{FF2B5EF4-FFF2-40B4-BE49-F238E27FC236}">
                <a16:creationId xmlns:a16="http://schemas.microsoft.com/office/drawing/2014/main" id="{10BE97CB-77B8-868B-08B9-DE4C2732EC41}"/>
              </a:ext>
            </a:extLst>
          </p:cNvPr>
          <p:cNvSpPr/>
          <p:nvPr/>
        </p:nvSpPr>
        <p:spPr>
          <a:xfrm>
            <a:off x="1961725" y="4457208"/>
            <a:ext cx="1947208" cy="281392"/>
          </a:xfrm>
          <a:prstGeom prst="roundRect">
            <a:avLst/>
          </a:prstGeom>
          <a:solidFill>
            <a:schemeClr val="accent1">
              <a:lumMod val="40000"/>
              <a:lumOff val="6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050" dirty="0">
                <a:solidFill>
                  <a:srgbClr val="000000"/>
                </a:solidFill>
                <a:latin typeface="Aptos Narrow" panose="020B0004020202020204" pitchFamily="34" charset="0"/>
                <a:cs typeface="Arial"/>
              </a:rPr>
              <a:t>Prévisualisation en temps réel</a:t>
            </a:r>
          </a:p>
        </p:txBody>
      </p:sp>
      <p:sp>
        <p:nvSpPr>
          <p:cNvPr id="19" name="ZoneTexte 18">
            <a:extLst>
              <a:ext uri="{FF2B5EF4-FFF2-40B4-BE49-F238E27FC236}">
                <a16:creationId xmlns:a16="http://schemas.microsoft.com/office/drawing/2014/main" id="{EA36983C-12BE-927F-EE89-974BAA1E48B2}"/>
              </a:ext>
            </a:extLst>
          </p:cNvPr>
          <p:cNvSpPr txBox="1"/>
          <p:nvPr/>
        </p:nvSpPr>
        <p:spPr>
          <a:xfrm>
            <a:off x="7910578" y="1420091"/>
            <a:ext cx="1044909" cy="577081"/>
          </a:xfrm>
          <a:prstGeom prst="rect">
            <a:avLst/>
          </a:prstGeom>
          <a:noFill/>
        </p:spPr>
        <p:txBody>
          <a:bodyPr wrap="square" rtlCol="0">
            <a:spAutoFit/>
          </a:bodyPr>
          <a:lstStyle/>
          <a:p>
            <a:pPr algn="ctr"/>
            <a:r>
              <a:rPr lang="fr-FR" sz="1050" dirty="0">
                <a:latin typeface="Aptos Narrow" panose="020B0004020202020204" pitchFamily="34" charset="0"/>
                <a:ea typeface="+mn-ea"/>
              </a:rPr>
              <a:t>Partage et diffusion en un clic</a:t>
            </a:r>
          </a:p>
        </p:txBody>
      </p:sp>
    </p:spTree>
    <p:extLst>
      <p:ext uri="{BB962C8B-B14F-4D97-AF65-F5344CB8AC3E}">
        <p14:creationId xmlns:p14="http://schemas.microsoft.com/office/powerpoint/2010/main" val="7462298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0" y="239700"/>
            <a:ext cx="8331200" cy="413443"/>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fr" sz="1600" dirty="0">
                <a:latin typeface="Montserrat"/>
                <a:ea typeface="Montserrat"/>
                <a:cs typeface="Montserrat"/>
                <a:sym typeface="Montserrat"/>
              </a:rPr>
              <a:t>Veille Technologique </a:t>
            </a:r>
            <a:r>
              <a:rPr lang="fr-FR" sz="1600" dirty="0">
                <a:latin typeface="Montserrat"/>
                <a:ea typeface="Montserrat"/>
                <a:cs typeface="Montserrat"/>
                <a:sym typeface="Montserrat"/>
              </a:rPr>
              <a:t>📕</a:t>
            </a:r>
            <a:endParaRPr sz="1600" dirty="0">
              <a:solidFill>
                <a:schemeClr val="dk2"/>
              </a:solidFill>
              <a:latin typeface="Montserrat"/>
              <a:ea typeface="Montserrat"/>
              <a:cs typeface="Montserrat"/>
              <a:sym typeface="Montserrat"/>
            </a:endParaRPr>
          </a:p>
        </p:txBody>
      </p:sp>
      <p:sp>
        <p:nvSpPr>
          <p:cNvPr id="112" name="Google Shape;112;p20"/>
          <p:cNvSpPr txBox="1">
            <a:spLocks noGrp="1"/>
          </p:cNvSpPr>
          <p:nvPr>
            <p:ph type="body" idx="1"/>
          </p:nvPr>
        </p:nvSpPr>
        <p:spPr>
          <a:xfrm>
            <a:off x="555592" y="3981882"/>
            <a:ext cx="8023215" cy="840014"/>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fr-FR" sz="1500" dirty="0">
                <a:latin typeface="Montserrat"/>
                <a:ea typeface="Montserrat"/>
                <a:cs typeface="Montserrat"/>
                <a:sym typeface="Montserrat"/>
              </a:rPr>
              <a:t>Veille technologique avec </a:t>
            </a:r>
            <a:r>
              <a:rPr lang="fr-FR" sz="1500" dirty="0" err="1">
                <a:latin typeface="Montserrat"/>
                <a:ea typeface="Montserrat"/>
                <a:cs typeface="Montserrat"/>
                <a:sym typeface="Montserrat"/>
              </a:rPr>
              <a:t>Feedly</a:t>
            </a:r>
            <a:r>
              <a:rPr lang="fr-FR" sz="1500" dirty="0">
                <a:latin typeface="Montserrat"/>
                <a:ea typeface="Montserrat"/>
                <a:cs typeface="Montserrat"/>
                <a:sym typeface="Montserrat"/>
              </a:rPr>
              <a:t> : Curation par thèmes généraux de l’univers de la programmation  </a:t>
            </a:r>
            <a:r>
              <a:rPr lang="fr-FR" dirty="0">
                <a:latin typeface="Montserrat"/>
                <a:sym typeface="Montserrat"/>
              </a:rPr>
              <a:t>puis</a:t>
            </a:r>
            <a:r>
              <a:rPr lang="fr-FR" sz="1500" dirty="0">
                <a:latin typeface="Montserrat"/>
                <a:ea typeface="Montserrat"/>
                <a:cs typeface="Montserrat"/>
                <a:sym typeface="Montserrat"/>
              </a:rPr>
              <a:t> filtre des articles pertinent selon deux grands axes : Dev web et Menu Maker </a:t>
            </a:r>
            <a:endParaRPr sz="1500"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114" name="Google Shape;114;p20"/>
          <p:cNvSpPr txBox="1"/>
          <p:nvPr/>
        </p:nvSpPr>
        <p:spPr>
          <a:xfrm>
            <a:off x="486287" y="1230668"/>
            <a:ext cx="8320500" cy="76633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200" i="1" dirty="0">
              <a:solidFill>
                <a:schemeClr val="dk1"/>
              </a:solidFill>
              <a:latin typeface="Montserrat"/>
              <a:ea typeface="Montserrat"/>
              <a:cs typeface="Montserrat"/>
              <a:sym typeface="Montserrat"/>
            </a:endParaRPr>
          </a:p>
          <a:p>
            <a:pPr marL="0" lvl="0" indent="0" algn="l" rtl="0">
              <a:spcBef>
                <a:spcPts val="1200"/>
              </a:spcBef>
              <a:spcAft>
                <a:spcPts val="0"/>
              </a:spcAft>
              <a:buNone/>
            </a:pPr>
            <a:endParaRPr dirty="0"/>
          </a:p>
        </p:txBody>
      </p:sp>
      <p:sp>
        <p:nvSpPr>
          <p:cNvPr id="115" name="Google Shape;115;p20"/>
          <p:cNvSpPr/>
          <p:nvPr/>
        </p:nvSpPr>
        <p:spPr>
          <a:xfrm>
            <a:off x="-9600" y="-4"/>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16" name="Google Shape;116;p20"/>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7" name="Image 6">
            <a:extLst>
              <a:ext uri="{FF2B5EF4-FFF2-40B4-BE49-F238E27FC236}">
                <a16:creationId xmlns:a16="http://schemas.microsoft.com/office/drawing/2014/main" id="{068E41BC-6EBB-EEF6-BFD5-63B4BF5909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8931" y="373096"/>
            <a:ext cx="1077606" cy="718160"/>
          </a:xfrm>
          <a:prstGeom prst="rect">
            <a:avLst/>
          </a:prstGeom>
        </p:spPr>
      </p:pic>
      <p:pic>
        <p:nvPicPr>
          <p:cNvPr id="8" name="Image 7">
            <a:extLst>
              <a:ext uri="{FF2B5EF4-FFF2-40B4-BE49-F238E27FC236}">
                <a16:creationId xmlns:a16="http://schemas.microsoft.com/office/drawing/2014/main" id="{72A50FB3-D3C1-69CB-0597-B8064E1ADE1C}"/>
              </a:ext>
            </a:extLst>
          </p:cNvPr>
          <p:cNvPicPr>
            <a:picLocks noChangeAspect="1"/>
          </p:cNvPicPr>
          <p:nvPr/>
        </p:nvPicPr>
        <p:blipFill>
          <a:blip r:embed="rId5"/>
          <a:stretch>
            <a:fillRect/>
          </a:stretch>
        </p:blipFill>
        <p:spPr>
          <a:xfrm>
            <a:off x="1729039" y="1014335"/>
            <a:ext cx="5045833" cy="2810029"/>
          </a:xfrm>
          <a:prstGeom prst="rect">
            <a:avLst/>
          </a:prstGeom>
          <a:ln>
            <a:noFill/>
          </a:ln>
          <a:effectLst>
            <a:softEdge rad="112500"/>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0" y="239700"/>
            <a:ext cx="8331200" cy="413443"/>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fr" sz="1600" dirty="0">
                <a:latin typeface="Montserrat"/>
                <a:ea typeface="Montserrat"/>
                <a:cs typeface="Montserrat"/>
                <a:sym typeface="Montserrat"/>
              </a:rPr>
              <a:t>Veille Technologique </a:t>
            </a:r>
            <a:r>
              <a:rPr lang="fr-FR" sz="1600" dirty="0">
                <a:latin typeface="Montserrat"/>
                <a:ea typeface="Montserrat"/>
                <a:cs typeface="Montserrat"/>
                <a:sym typeface="Montserrat"/>
              </a:rPr>
              <a:t>📕</a:t>
            </a:r>
            <a:endParaRPr sz="1600" dirty="0">
              <a:solidFill>
                <a:schemeClr val="dk2"/>
              </a:solidFill>
              <a:latin typeface="Montserrat"/>
              <a:ea typeface="Montserrat"/>
              <a:cs typeface="Montserrat"/>
              <a:sym typeface="Montserrat"/>
            </a:endParaRPr>
          </a:p>
        </p:txBody>
      </p:sp>
      <p:sp>
        <p:nvSpPr>
          <p:cNvPr id="114" name="Google Shape;114;p20"/>
          <p:cNvSpPr txBox="1"/>
          <p:nvPr/>
        </p:nvSpPr>
        <p:spPr>
          <a:xfrm>
            <a:off x="486287" y="1230668"/>
            <a:ext cx="3760131" cy="76633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200" i="1" dirty="0">
              <a:solidFill>
                <a:schemeClr val="dk1"/>
              </a:solidFill>
              <a:latin typeface="Montserrat"/>
              <a:ea typeface="Montserrat"/>
              <a:cs typeface="Montserrat"/>
              <a:sym typeface="Montserrat"/>
            </a:endParaRPr>
          </a:p>
          <a:p>
            <a:pPr marL="0" lvl="0" indent="0" algn="l" rtl="0">
              <a:spcBef>
                <a:spcPts val="1200"/>
              </a:spcBef>
              <a:spcAft>
                <a:spcPts val="0"/>
              </a:spcAft>
              <a:buNone/>
            </a:pPr>
            <a:endParaRPr dirty="0"/>
          </a:p>
        </p:txBody>
      </p:sp>
      <p:sp>
        <p:nvSpPr>
          <p:cNvPr id="115" name="Google Shape;115;p20"/>
          <p:cNvSpPr/>
          <p:nvPr/>
        </p:nvSpPr>
        <p:spPr>
          <a:xfrm>
            <a:off x="-9600" y="-4"/>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16" name="Google Shape;116;p20"/>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2" name="Image 1">
            <a:extLst>
              <a:ext uri="{FF2B5EF4-FFF2-40B4-BE49-F238E27FC236}">
                <a16:creationId xmlns:a16="http://schemas.microsoft.com/office/drawing/2014/main" id="{216E70EF-41FB-913E-9A81-69E5043B793D}"/>
              </a:ext>
            </a:extLst>
          </p:cNvPr>
          <p:cNvPicPr>
            <a:picLocks noChangeAspect="1"/>
          </p:cNvPicPr>
          <p:nvPr/>
        </p:nvPicPr>
        <p:blipFill>
          <a:blip r:embed="rId4"/>
          <a:stretch>
            <a:fillRect/>
          </a:stretch>
        </p:blipFill>
        <p:spPr>
          <a:xfrm>
            <a:off x="4639313" y="2679723"/>
            <a:ext cx="2043174" cy="1826955"/>
          </a:xfrm>
          <a:prstGeom prst="rect">
            <a:avLst/>
          </a:prstGeom>
          <a:ln>
            <a:noFill/>
          </a:ln>
          <a:effectLst>
            <a:outerShdw blurRad="190500" algn="tl" rotWithShape="0">
              <a:srgbClr val="000000">
                <a:alpha val="70000"/>
              </a:srgbClr>
            </a:outerShdw>
          </a:effectLst>
        </p:spPr>
      </p:pic>
      <p:pic>
        <p:nvPicPr>
          <p:cNvPr id="3" name="Image 2">
            <a:extLst>
              <a:ext uri="{FF2B5EF4-FFF2-40B4-BE49-F238E27FC236}">
                <a16:creationId xmlns:a16="http://schemas.microsoft.com/office/drawing/2014/main" id="{4391A160-AE37-5938-DD38-921A529C482D}"/>
              </a:ext>
            </a:extLst>
          </p:cNvPr>
          <p:cNvPicPr>
            <a:picLocks noChangeAspect="1"/>
          </p:cNvPicPr>
          <p:nvPr/>
        </p:nvPicPr>
        <p:blipFill>
          <a:blip r:embed="rId5"/>
          <a:stretch>
            <a:fillRect/>
          </a:stretch>
        </p:blipFill>
        <p:spPr>
          <a:xfrm>
            <a:off x="4639313" y="636822"/>
            <a:ext cx="2044288" cy="1826955"/>
          </a:xfrm>
          <a:prstGeom prst="rect">
            <a:avLst/>
          </a:prstGeom>
          <a:ln>
            <a:noFill/>
          </a:ln>
          <a:effectLst>
            <a:outerShdw blurRad="190500" algn="tl" rotWithShape="0">
              <a:srgbClr val="000000">
                <a:alpha val="70000"/>
              </a:srgbClr>
            </a:outerShdw>
          </a:effectLst>
        </p:spPr>
      </p:pic>
      <p:pic>
        <p:nvPicPr>
          <p:cNvPr id="4" name="Image 3">
            <a:extLst>
              <a:ext uri="{FF2B5EF4-FFF2-40B4-BE49-F238E27FC236}">
                <a16:creationId xmlns:a16="http://schemas.microsoft.com/office/drawing/2014/main" id="{5DB4ADBE-1846-A315-6217-C3A924E3FAF9}"/>
              </a:ext>
            </a:extLst>
          </p:cNvPr>
          <p:cNvPicPr>
            <a:picLocks noChangeAspect="1"/>
          </p:cNvPicPr>
          <p:nvPr/>
        </p:nvPicPr>
        <p:blipFill>
          <a:blip r:embed="rId6"/>
          <a:stretch>
            <a:fillRect/>
          </a:stretch>
        </p:blipFill>
        <p:spPr>
          <a:xfrm>
            <a:off x="6859477" y="636823"/>
            <a:ext cx="1950854" cy="1826955"/>
          </a:xfrm>
          <a:prstGeom prst="rect">
            <a:avLst/>
          </a:prstGeom>
          <a:ln>
            <a:noFill/>
          </a:ln>
          <a:effectLst>
            <a:outerShdw blurRad="190500" algn="tl" rotWithShape="0">
              <a:srgbClr val="000000">
                <a:alpha val="70000"/>
              </a:srgbClr>
            </a:outerShdw>
          </a:effectLst>
        </p:spPr>
      </p:pic>
      <p:pic>
        <p:nvPicPr>
          <p:cNvPr id="5" name="Image 4">
            <a:extLst>
              <a:ext uri="{FF2B5EF4-FFF2-40B4-BE49-F238E27FC236}">
                <a16:creationId xmlns:a16="http://schemas.microsoft.com/office/drawing/2014/main" id="{B3D001E7-A985-4ADA-94A9-6105BD8FAB4B}"/>
              </a:ext>
            </a:extLst>
          </p:cNvPr>
          <p:cNvPicPr>
            <a:picLocks noChangeAspect="1"/>
          </p:cNvPicPr>
          <p:nvPr/>
        </p:nvPicPr>
        <p:blipFill>
          <a:blip r:embed="rId7"/>
          <a:stretch>
            <a:fillRect/>
          </a:stretch>
        </p:blipFill>
        <p:spPr>
          <a:xfrm>
            <a:off x="6855934" y="2679722"/>
            <a:ext cx="1989571" cy="1826955"/>
          </a:xfrm>
          <a:prstGeom prst="rect">
            <a:avLst/>
          </a:prstGeom>
          <a:ln>
            <a:noFill/>
          </a:ln>
          <a:effectLst>
            <a:outerShdw blurRad="190500" algn="tl" rotWithShape="0">
              <a:srgbClr val="000000">
                <a:alpha val="70000"/>
              </a:srgbClr>
            </a:outerShdw>
          </a:effectLst>
        </p:spPr>
      </p:pic>
      <p:sp>
        <p:nvSpPr>
          <p:cNvPr id="6" name="Google Shape;112;p20">
            <a:extLst>
              <a:ext uri="{FF2B5EF4-FFF2-40B4-BE49-F238E27FC236}">
                <a16:creationId xmlns:a16="http://schemas.microsoft.com/office/drawing/2014/main" id="{9EF24315-F00A-4331-92B9-0233669821FB}"/>
              </a:ext>
            </a:extLst>
          </p:cNvPr>
          <p:cNvSpPr txBox="1">
            <a:spLocks/>
          </p:cNvSpPr>
          <p:nvPr/>
        </p:nvSpPr>
        <p:spPr>
          <a:xfrm>
            <a:off x="346192" y="1503551"/>
            <a:ext cx="4210190" cy="3285898"/>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buFont typeface="Arial"/>
              <a:buNone/>
            </a:pPr>
            <a:r>
              <a:rPr lang="fr-FR" sz="1400" dirty="0">
                <a:latin typeface="Montserrat"/>
                <a:ea typeface="Montserrat"/>
                <a:cs typeface="Montserrat"/>
                <a:sym typeface="Montserrat"/>
              </a:rPr>
              <a:t>✅Tableau Dev Web : réflexion générale sur le développement, la cybersécurité, la gestion des données, le référencement et l’accessibilité.</a:t>
            </a:r>
          </a:p>
          <a:p>
            <a:pPr marL="0" indent="0">
              <a:spcBef>
                <a:spcPts val="1200"/>
              </a:spcBef>
              <a:buFont typeface="Arial"/>
              <a:buNone/>
            </a:pPr>
            <a:r>
              <a:rPr lang="fr-FR" sz="1400" dirty="0">
                <a:latin typeface="Montserrat"/>
                <a:ea typeface="Montserrat"/>
                <a:cs typeface="Montserrat"/>
                <a:sym typeface="Montserrat"/>
              </a:rPr>
              <a:t>✅Tableaux Menu Maker: sources justifiant des différents choix technologiques et stratégies applicables au projet.</a:t>
            </a:r>
          </a:p>
          <a:p>
            <a:pPr indent="0">
              <a:spcBef>
                <a:spcPts val="1200"/>
              </a:spcBef>
              <a:spcAft>
                <a:spcPts val="1200"/>
              </a:spcAft>
              <a:buFont typeface="Arial"/>
              <a:buNone/>
            </a:pPr>
            <a:endParaRPr lang="fr-FR" dirty="0">
              <a:latin typeface="Montserrat"/>
              <a:ea typeface="Montserrat"/>
              <a:cs typeface="Montserrat"/>
              <a:sym typeface="Montserrat"/>
            </a:endParaRPr>
          </a:p>
        </p:txBody>
      </p:sp>
    </p:spTree>
    <p:extLst>
      <p:ext uri="{BB962C8B-B14F-4D97-AF65-F5344CB8AC3E}">
        <p14:creationId xmlns:p14="http://schemas.microsoft.com/office/powerpoint/2010/main" val="22309782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1"/>
          <p:cNvSpPr txBox="1">
            <a:spLocks noGrp="1"/>
          </p:cNvSpPr>
          <p:nvPr>
            <p:ph type="title"/>
          </p:nvPr>
        </p:nvSpPr>
        <p:spPr>
          <a:xfrm>
            <a:off x="0" y="103647"/>
            <a:ext cx="8520600" cy="572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fr-FR" sz="1600" dirty="0">
                <a:latin typeface="Montserrat"/>
              </a:rPr>
              <a:t>Conclusion</a:t>
            </a:r>
            <a:r>
              <a:rPr lang="fr-FR" sz="1000" dirty="0"/>
              <a:t> </a:t>
            </a:r>
            <a:r>
              <a:rPr lang="fr-FR" sz="2000" dirty="0"/>
              <a:t>📝</a:t>
            </a:r>
            <a:endParaRPr lang="fr-FR" sz="1000" dirty="0"/>
          </a:p>
        </p:txBody>
      </p:sp>
      <p:sp>
        <p:nvSpPr>
          <p:cNvPr id="122" name="Google Shape;122;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124" name="Google Shape;124;p21"/>
          <p:cNvSpPr txBox="1"/>
          <p:nvPr/>
        </p:nvSpPr>
        <p:spPr>
          <a:xfrm>
            <a:off x="823500" y="980889"/>
            <a:ext cx="8320500" cy="3293179"/>
          </a:xfrm>
          <a:prstGeom prst="rect">
            <a:avLst/>
          </a:prstGeom>
          <a:noFill/>
          <a:ln>
            <a:noFill/>
          </a:ln>
        </p:spPr>
        <p:txBody>
          <a:bodyPr spcFirstLastPara="1" wrap="square" lIns="91425" tIns="91425" rIns="91425" bIns="91425" anchor="t" anchorCtr="0">
            <a:spAutoFit/>
          </a:bodyPr>
          <a:lstStyle/>
          <a:p>
            <a:pPr marL="0" lvl="0" indent="0" algn="l" rtl="0">
              <a:spcBef>
                <a:spcPts val="1200"/>
              </a:spcBef>
              <a:spcAft>
                <a:spcPts val="0"/>
              </a:spcAft>
              <a:buNone/>
            </a:pPr>
            <a:r>
              <a:rPr lang="fr-FR" sz="1200" dirty="0">
                <a:solidFill>
                  <a:schemeClr val="dk2"/>
                </a:solidFill>
                <a:latin typeface="Montserrat"/>
              </a:rPr>
              <a:t>📑Projet innovant : Une solution simple et efficace pour la création de menus dynamiques.</a:t>
            </a:r>
          </a:p>
          <a:p>
            <a:pPr marL="0" lvl="0" indent="0" algn="l" rtl="0">
              <a:spcBef>
                <a:spcPts val="1200"/>
              </a:spcBef>
              <a:spcAft>
                <a:spcPts val="0"/>
              </a:spcAft>
              <a:buNone/>
            </a:pPr>
            <a:endParaRPr lang="fr-FR" sz="1200" dirty="0">
              <a:solidFill>
                <a:schemeClr val="dk2"/>
              </a:solidFill>
              <a:latin typeface="Montserrat"/>
            </a:endParaRPr>
          </a:p>
          <a:p>
            <a:pPr marL="0" lvl="0" indent="0" algn="l" rtl="0">
              <a:spcBef>
                <a:spcPts val="1200"/>
              </a:spcBef>
              <a:spcAft>
                <a:spcPts val="0"/>
              </a:spcAft>
              <a:buNone/>
            </a:pPr>
            <a:r>
              <a:rPr lang="fr-FR" sz="1200" dirty="0">
                <a:solidFill>
                  <a:schemeClr val="dk2"/>
                </a:solidFill>
                <a:latin typeface="Montserrat"/>
              </a:rPr>
              <a:t>🛠️ Stack optimisée : Choix technologiques justifiés par leur robustesse, flexibilité et scalabilité.</a:t>
            </a:r>
          </a:p>
          <a:p>
            <a:pPr marL="0" lvl="0" indent="0" algn="l" rtl="0">
              <a:spcBef>
                <a:spcPts val="1200"/>
              </a:spcBef>
              <a:spcAft>
                <a:spcPts val="0"/>
              </a:spcAft>
              <a:buNone/>
            </a:pPr>
            <a:endParaRPr lang="fr-FR" sz="1200" dirty="0">
              <a:solidFill>
                <a:schemeClr val="dk2"/>
              </a:solidFill>
              <a:latin typeface="Montserrat"/>
            </a:endParaRPr>
          </a:p>
          <a:p>
            <a:pPr marL="0" lvl="0" indent="0" algn="l" rtl="0">
              <a:spcBef>
                <a:spcPts val="1200"/>
              </a:spcBef>
              <a:spcAft>
                <a:spcPts val="0"/>
              </a:spcAft>
              <a:buNone/>
            </a:pPr>
            <a:r>
              <a:rPr lang="fr-FR" sz="1200" dirty="0">
                <a:solidFill>
                  <a:schemeClr val="dk2"/>
                </a:solidFill>
                <a:latin typeface="Montserrat"/>
              </a:rPr>
              <a:t>🧰Méthode agile : Gestion du projet avec Scrum et Kanban pour un suivi rigoureux et itératif.</a:t>
            </a:r>
          </a:p>
          <a:p>
            <a:pPr marL="0" lvl="0" indent="0" algn="l" rtl="0">
              <a:spcBef>
                <a:spcPts val="1200"/>
              </a:spcBef>
              <a:spcAft>
                <a:spcPts val="0"/>
              </a:spcAft>
              <a:buNone/>
            </a:pPr>
            <a:endParaRPr lang="fr-FR" sz="1200" dirty="0">
              <a:solidFill>
                <a:schemeClr val="dk2"/>
              </a:solidFill>
              <a:latin typeface="Montserrat"/>
            </a:endParaRPr>
          </a:p>
          <a:p>
            <a:pPr marL="0" lvl="0" indent="0" algn="l" rtl="0">
              <a:spcBef>
                <a:spcPts val="1200"/>
              </a:spcBef>
              <a:spcAft>
                <a:spcPts val="0"/>
              </a:spcAft>
              <a:buNone/>
            </a:pPr>
            <a:r>
              <a:rPr lang="fr-FR" sz="1200" dirty="0">
                <a:solidFill>
                  <a:schemeClr val="dk2"/>
                </a:solidFill>
                <a:latin typeface="Montserrat"/>
              </a:rPr>
              <a:t>💻 Veille technologique : Des décisions éclairées grâce à une analyse approfondie du marché.</a:t>
            </a:r>
          </a:p>
          <a:p>
            <a:pPr marL="0" lvl="0" indent="0" algn="l" rtl="0">
              <a:spcBef>
                <a:spcPts val="1200"/>
              </a:spcBef>
              <a:spcAft>
                <a:spcPts val="0"/>
              </a:spcAft>
              <a:buNone/>
            </a:pPr>
            <a:endParaRPr lang="fr-FR" sz="1200" dirty="0">
              <a:solidFill>
                <a:schemeClr val="dk2"/>
              </a:solidFill>
              <a:latin typeface="Montserrat"/>
            </a:endParaRPr>
          </a:p>
          <a:p>
            <a:pPr marL="0" lvl="0" indent="0" algn="l" rtl="0">
              <a:spcBef>
                <a:spcPts val="1200"/>
              </a:spcBef>
              <a:spcAft>
                <a:spcPts val="0"/>
              </a:spcAft>
              <a:buNone/>
            </a:pPr>
            <a:r>
              <a:rPr lang="fr-FR" sz="1200" dirty="0">
                <a:solidFill>
                  <a:schemeClr val="dk2"/>
                </a:solidFill>
                <a:latin typeface="Montserrat"/>
              </a:rPr>
              <a:t>👉 Prochaine étape : Finalisation du MVP et tests utilisateurs ✅</a:t>
            </a:r>
            <a:endParaRPr sz="1200" dirty="0">
              <a:solidFill>
                <a:schemeClr val="dk2"/>
              </a:solidFill>
              <a:latin typeface="Montserrat"/>
            </a:endParaRPr>
          </a:p>
        </p:txBody>
      </p:sp>
      <p:sp>
        <p:nvSpPr>
          <p:cNvPr id="125" name="Google Shape;125;p21"/>
          <p:cNvSpPr/>
          <p:nvPr/>
        </p:nvSpPr>
        <p:spPr>
          <a:xfrm>
            <a:off x="-4800" y="-4"/>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26" name="Google Shape;126;p21"/>
          <p:cNvPicPr preferRelativeResize="0"/>
          <p:nvPr/>
        </p:nvPicPr>
        <p:blipFill>
          <a:blip r:embed="rId3">
            <a:alphaModFix/>
          </a:blip>
          <a:stretch>
            <a:fillRect/>
          </a:stretch>
        </p:blipFill>
        <p:spPr>
          <a:xfrm>
            <a:off x="8469575" y="-4"/>
            <a:ext cx="674425" cy="3405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157655" y="309999"/>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sz="2000" dirty="0">
                <a:latin typeface="Montserrat"/>
                <a:ea typeface="Montserrat"/>
                <a:cs typeface="Montserrat"/>
                <a:sym typeface="Montserrat"/>
              </a:rPr>
              <a:t>Sommaire</a:t>
            </a:r>
            <a:endParaRPr sz="2000" dirty="0">
              <a:latin typeface="Montserrat"/>
              <a:ea typeface="Montserrat"/>
              <a:cs typeface="Montserrat"/>
              <a:sym typeface="Montserrat"/>
            </a:endParaRPr>
          </a:p>
        </p:txBody>
      </p:sp>
      <p:sp>
        <p:nvSpPr>
          <p:cNvPr id="62" name="Google Shape;62;p14"/>
          <p:cNvSpPr txBox="1">
            <a:spLocks noGrp="1"/>
          </p:cNvSpPr>
          <p:nvPr>
            <p:ph type="body" idx="1"/>
          </p:nvPr>
        </p:nvSpPr>
        <p:spPr>
          <a:xfrm>
            <a:off x="157655" y="626896"/>
            <a:ext cx="8674645" cy="4374595"/>
          </a:xfrm>
          <a:prstGeom prst="rect">
            <a:avLst/>
          </a:prstGeom>
          <a:noFill/>
        </p:spPr>
        <p:txBody>
          <a:bodyPr spcFirstLastPara="1" wrap="square" lIns="91425" tIns="91425" rIns="91425" bIns="91425" anchor="t" anchorCtr="0">
            <a:normAutofit fontScale="77500" lnSpcReduction="20000"/>
          </a:bodyPr>
          <a:lstStyle/>
          <a:p>
            <a:pPr marL="457200" lvl="0" indent="-336550" algn="l" rtl="0">
              <a:lnSpc>
                <a:spcPct val="150000"/>
              </a:lnSpc>
              <a:spcBef>
                <a:spcPts val="1500"/>
              </a:spcBef>
              <a:spcAft>
                <a:spcPts val="0"/>
              </a:spcAft>
              <a:buClr>
                <a:srgbClr val="0D0D0D"/>
              </a:buClr>
              <a:buSzPts val="1700"/>
              <a:buFont typeface="Montserrat"/>
              <a:buAutoNum type="arabicPeriod"/>
            </a:pPr>
            <a:r>
              <a:rPr lang="fr-FR" sz="1700" dirty="0">
                <a:solidFill>
                  <a:srgbClr val="0D0D0D"/>
                </a:solidFill>
                <a:highlight>
                  <a:srgbClr val="FFFFFF"/>
                </a:highlight>
                <a:latin typeface="Montserrat"/>
                <a:ea typeface="Montserrat"/>
                <a:cs typeface="Montserrat"/>
                <a:sym typeface="Montserrat"/>
              </a:rPr>
              <a:t>Présentation:</a:t>
            </a:r>
          </a:p>
          <a:p>
            <a:pPr lvl="1" indent="-336550">
              <a:lnSpc>
                <a:spcPct val="150000"/>
              </a:lnSpc>
              <a:buClr>
                <a:srgbClr val="0D0D0D"/>
              </a:buClr>
              <a:buSzPts val="1700"/>
              <a:buFont typeface="Arial" panose="020B0604020202020204" pitchFamily="34" charset="0"/>
              <a:buChar char="•"/>
            </a:pPr>
            <a:r>
              <a:rPr lang="fr-FR" sz="1300" dirty="0">
                <a:solidFill>
                  <a:srgbClr val="0D0D0D"/>
                </a:solidFill>
                <a:highlight>
                  <a:srgbClr val="FFFFFF"/>
                </a:highlight>
                <a:latin typeface="Montserrat"/>
                <a:sym typeface="Montserrat"/>
              </a:rPr>
              <a:t>Contexte du projet</a:t>
            </a:r>
          </a:p>
          <a:p>
            <a:pPr lvl="1" indent="-336550">
              <a:lnSpc>
                <a:spcPct val="150000"/>
              </a:lnSpc>
              <a:buClr>
                <a:srgbClr val="0D0D0D"/>
              </a:buClr>
              <a:buSzPts val="1700"/>
              <a:buFont typeface="Arial" panose="020B0604020202020204" pitchFamily="34" charset="0"/>
              <a:buChar char="•"/>
            </a:pPr>
            <a:r>
              <a:rPr lang="fr-FR" sz="1300" dirty="0">
                <a:solidFill>
                  <a:srgbClr val="0D0D0D"/>
                </a:solidFill>
                <a:highlight>
                  <a:srgbClr val="FFFFFF"/>
                </a:highlight>
                <a:latin typeface="Montserrat"/>
                <a:sym typeface="Montserrat"/>
              </a:rPr>
              <a:t>L’équipe</a:t>
            </a:r>
          </a:p>
          <a:p>
            <a:pPr marL="457200" lvl="0" indent="-336550" algn="l" rtl="0">
              <a:lnSpc>
                <a:spcPct val="150000"/>
              </a:lnSpc>
              <a:spcBef>
                <a:spcPts val="0"/>
              </a:spcBef>
              <a:spcAft>
                <a:spcPts val="0"/>
              </a:spcAft>
              <a:buClr>
                <a:srgbClr val="0D0D0D"/>
              </a:buClr>
              <a:buSzPts val="1700"/>
              <a:buFont typeface="Montserrat"/>
              <a:buAutoNum type="arabicPeriod"/>
            </a:pPr>
            <a:r>
              <a:rPr lang="fr-FR" sz="1700" dirty="0">
                <a:solidFill>
                  <a:srgbClr val="0D0D0D"/>
                </a:solidFill>
                <a:highlight>
                  <a:srgbClr val="FFFFFF"/>
                </a:highlight>
                <a:latin typeface="Montserrat"/>
                <a:ea typeface="Montserrat"/>
                <a:cs typeface="Montserrat"/>
                <a:sym typeface="Montserrat"/>
              </a:rPr>
              <a:t>Fonctionnement:</a:t>
            </a:r>
          </a:p>
          <a:p>
            <a:pPr lvl="1" indent="-336550">
              <a:lnSpc>
                <a:spcPct val="150000"/>
              </a:lnSpc>
              <a:buClr>
                <a:srgbClr val="0D0D0D"/>
              </a:buClr>
              <a:buSzPts val="1700"/>
              <a:buFont typeface="Arial" panose="020B0604020202020204" pitchFamily="34" charset="0"/>
              <a:buChar char="•"/>
            </a:pPr>
            <a:r>
              <a:rPr lang="fr-FR" sz="1300" dirty="0">
                <a:solidFill>
                  <a:srgbClr val="0D0D0D"/>
                </a:solidFill>
                <a:highlight>
                  <a:srgbClr val="FFFFFF"/>
                </a:highlight>
                <a:latin typeface="Montserrat"/>
                <a:ea typeface="Montserrat"/>
                <a:cs typeface="Montserrat"/>
                <a:sym typeface="Montserrat"/>
              </a:rPr>
              <a:t>Frontend</a:t>
            </a:r>
          </a:p>
          <a:p>
            <a:pPr lvl="1" indent="-336550">
              <a:lnSpc>
                <a:spcPct val="150000"/>
              </a:lnSpc>
              <a:buClr>
                <a:srgbClr val="0D0D0D"/>
              </a:buClr>
              <a:buSzPts val="1700"/>
              <a:buFont typeface="Arial" panose="020B0604020202020204" pitchFamily="34" charset="0"/>
              <a:buChar char="•"/>
            </a:pPr>
            <a:r>
              <a:rPr lang="fr-FR" sz="1300" dirty="0">
                <a:solidFill>
                  <a:srgbClr val="0D0D0D"/>
                </a:solidFill>
                <a:highlight>
                  <a:srgbClr val="FFFFFF"/>
                </a:highlight>
                <a:latin typeface="Montserrat"/>
                <a:ea typeface="Montserrat"/>
                <a:cs typeface="Montserrat"/>
                <a:sym typeface="Montserrat"/>
              </a:rPr>
              <a:t>Backend</a:t>
            </a:r>
          </a:p>
          <a:p>
            <a:pPr lvl="1" indent="-336550">
              <a:lnSpc>
                <a:spcPct val="150000"/>
              </a:lnSpc>
              <a:buClr>
                <a:srgbClr val="0D0D0D"/>
              </a:buClr>
              <a:buSzPts val="1700"/>
              <a:buFont typeface="Arial" panose="020B0604020202020204" pitchFamily="34" charset="0"/>
              <a:buChar char="•"/>
            </a:pPr>
            <a:r>
              <a:rPr lang="fr-FR" sz="1300" dirty="0">
                <a:solidFill>
                  <a:srgbClr val="0D0D0D"/>
                </a:solidFill>
                <a:highlight>
                  <a:srgbClr val="FFFFFF"/>
                </a:highlight>
                <a:latin typeface="Montserrat"/>
                <a:ea typeface="Montserrat"/>
                <a:cs typeface="Montserrat"/>
                <a:sym typeface="Montserrat"/>
              </a:rPr>
              <a:t>Hébergement et paiement</a:t>
            </a:r>
            <a:endParaRPr sz="13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FR" sz="1700" dirty="0">
                <a:solidFill>
                  <a:srgbClr val="0D0D0D"/>
                </a:solidFill>
                <a:highlight>
                  <a:srgbClr val="FFFFFF"/>
                </a:highlight>
                <a:latin typeface="Montserrat"/>
                <a:ea typeface="Montserrat"/>
                <a:cs typeface="Montserrat"/>
                <a:sym typeface="Montserrat"/>
              </a:rPr>
              <a:t>Gestion du projet:</a:t>
            </a:r>
          </a:p>
          <a:p>
            <a:pPr lvl="1" indent="-336550">
              <a:lnSpc>
                <a:spcPct val="150000"/>
              </a:lnSpc>
              <a:buClr>
                <a:srgbClr val="0D0D0D"/>
              </a:buClr>
              <a:buSzPts val="1700"/>
              <a:buFont typeface="Arial" panose="020B0604020202020204" pitchFamily="34" charset="0"/>
              <a:buChar char="•"/>
            </a:pPr>
            <a:r>
              <a:rPr lang="fr-FR" sz="1300" dirty="0">
                <a:solidFill>
                  <a:srgbClr val="0D0D0D"/>
                </a:solidFill>
                <a:highlight>
                  <a:srgbClr val="FFFFFF"/>
                </a:highlight>
                <a:latin typeface="Montserrat"/>
                <a:ea typeface="Montserrat"/>
                <a:cs typeface="Montserrat"/>
                <a:sym typeface="Montserrat"/>
              </a:rPr>
              <a:t>Méthode Agile</a:t>
            </a:r>
          </a:p>
          <a:p>
            <a:pPr lvl="1" indent="-336550">
              <a:lnSpc>
                <a:spcPct val="150000"/>
              </a:lnSpc>
              <a:buClr>
                <a:srgbClr val="0D0D0D"/>
              </a:buClr>
              <a:buSzPts val="1700"/>
              <a:buFont typeface="Arial" panose="020B0604020202020204" pitchFamily="34" charset="0"/>
              <a:buChar char="•"/>
            </a:pPr>
            <a:r>
              <a:rPr lang="fr-FR" sz="1300" dirty="0">
                <a:solidFill>
                  <a:srgbClr val="0D0D0D"/>
                </a:solidFill>
                <a:highlight>
                  <a:srgbClr val="FFFFFF"/>
                </a:highlight>
                <a:latin typeface="Montserrat"/>
                <a:ea typeface="Montserrat"/>
                <a:cs typeface="Montserrat"/>
                <a:sym typeface="Montserrat"/>
              </a:rPr>
              <a:t>Kanban avec Notion</a:t>
            </a:r>
            <a:endParaRPr sz="13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FR" sz="1700" dirty="0">
                <a:solidFill>
                  <a:srgbClr val="0D0D0D"/>
                </a:solidFill>
                <a:highlight>
                  <a:srgbClr val="FFFFFF"/>
                </a:highlight>
                <a:latin typeface="Montserrat"/>
                <a:ea typeface="Montserrat"/>
                <a:cs typeface="Montserrat"/>
                <a:sym typeface="Montserrat"/>
              </a:rPr>
              <a:t>Structure du site:</a:t>
            </a:r>
          </a:p>
          <a:p>
            <a:pPr lvl="1" indent="-336550">
              <a:lnSpc>
                <a:spcPct val="150000"/>
              </a:lnSpc>
              <a:buClr>
                <a:srgbClr val="0D0D0D"/>
              </a:buClr>
              <a:buSzPts val="1700"/>
              <a:buFont typeface="Arial" panose="020B0604020202020204" pitchFamily="34" charset="0"/>
              <a:buChar char="•"/>
            </a:pPr>
            <a:r>
              <a:rPr lang="fr-FR" sz="1300" dirty="0">
                <a:solidFill>
                  <a:srgbClr val="0D0D0D"/>
                </a:solidFill>
                <a:highlight>
                  <a:srgbClr val="FFFFFF"/>
                </a:highlight>
                <a:latin typeface="Montserrat"/>
                <a:ea typeface="Montserrat"/>
                <a:cs typeface="Montserrat"/>
                <a:sym typeface="Montserrat"/>
              </a:rPr>
              <a:t>Arborescence</a:t>
            </a:r>
          </a:p>
          <a:p>
            <a:pPr lvl="1" indent="-336550">
              <a:lnSpc>
                <a:spcPct val="150000"/>
              </a:lnSpc>
              <a:buClr>
                <a:srgbClr val="0D0D0D"/>
              </a:buClr>
              <a:buSzPts val="1700"/>
              <a:buFont typeface="Arial" panose="020B0604020202020204" pitchFamily="34" charset="0"/>
              <a:buChar char="•"/>
            </a:pPr>
            <a:r>
              <a:rPr lang="fr-FR" sz="1300" dirty="0">
                <a:solidFill>
                  <a:srgbClr val="0D0D0D"/>
                </a:solidFill>
                <a:highlight>
                  <a:srgbClr val="FFFFFF"/>
                </a:highlight>
                <a:latin typeface="Montserrat"/>
                <a:ea typeface="Montserrat"/>
                <a:cs typeface="Montserrat"/>
                <a:sym typeface="Montserrat"/>
              </a:rPr>
              <a:t>Spécificités techniques</a:t>
            </a:r>
          </a:p>
          <a:p>
            <a:pPr lvl="1" indent="-336550">
              <a:lnSpc>
                <a:spcPct val="150000"/>
              </a:lnSpc>
              <a:buClr>
                <a:srgbClr val="0D0D0D"/>
              </a:buClr>
              <a:buSzPts val="1700"/>
              <a:buFont typeface="Arial" panose="020B0604020202020204" pitchFamily="34" charset="0"/>
              <a:buChar char="•"/>
            </a:pPr>
            <a:r>
              <a:rPr lang="fr-FR" sz="1300" dirty="0">
                <a:solidFill>
                  <a:srgbClr val="0D0D0D"/>
                </a:solidFill>
                <a:highlight>
                  <a:srgbClr val="FFFFFF"/>
                </a:highlight>
                <a:latin typeface="Montserrat"/>
                <a:sym typeface="Montserrat"/>
              </a:rPr>
              <a:t>Aperçu de la maquette</a:t>
            </a:r>
            <a:endParaRPr sz="13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 sz="1700" dirty="0">
                <a:solidFill>
                  <a:srgbClr val="0D0D0D"/>
                </a:solidFill>
                <a:highlight>
                  <a:srgbClr val="FFFFFF"/>
                </a:highlight>
                <a:latin typeface="Montserrat"/>
                <a:ea typeface="Montserrat"/>
                <a:cs typeface="Montserrat"/>
                <a:sym typeface="Montserrat"/>
              </a:rPr>
              <a:t>Veille technologique</a:t>
            </a:r>
            <a:endParaRPr sz="17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 sz="1700" dirty="0">
                <a:solidFill>
                  <a:srgbClr val="0D0D0D"/>
                </a:solidFill>
                <a:highlight>
                  <a:srgbClr val="FFFFFF"/>
                </a:highlight>
                <a:latin typeface="Montserrat"/>
                <a:ea typeface="Montserrat"/>
                <a:cs typeface="Montserrat"/>
                <a:sym typeface="Montserrat"/>
              </a:rPr>
              <a:t>Conclusion </a:t>
            </a:r>
            <a:endParaRPr sz="17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 sz="1700" dirty="0">
                <a:solidFill>
                  <a:srgbClr val="0D0D0D"/>
                </a:solidFill>
                <a:highlight>
                  <a:srgbClr val="FFFFFF"/>
                </a:highlight>
                <a:latin typeface="Montserrat"/>
                <a:ea typeface="Montserrat"/>
                <a:cs typeface="Montserrat"/>
                <a:sym typeface="Montserrat"/>
              </a:rPr>
              <a:t>Questions</a:t>
            </a:r>
            <a:endParaRPr sz="1700" dirty="0">
              <a:solidFill>
                <a:srgbClr val="0D0D0D"/>
              </a:solidFill>
              <a:highlight>
                <a:srgbClr val="FFFFFF"/>
              </a:highlight>
              <a:latin typeface="Montserrat"/>
              <a:ea typeface="Montserrat"/>
              <a:cs typeface="Montserrat"/>
              <a:sym typeface="Montserrat"/>
            </a:endParaRPr>
          </a:p>
          <a:p>
            <a:pPr marL="457200" lvl="0" indent="0" algn="l" rtl="0">
              <a:spcBef>
                <a:spcPts val="0"/>
              </a:spcBef>
              <a:spcAft>
                <a:spcPts val="0"/>
              </a:spcAft>
              <a:buNone/>
            </a:pPr>
            <a:endParaRPr sz="1200" dirty="0">
              <a:solidFill>
                <a:schemeClr val="dk1"/>
              </a:solidFill>
              <a:highlight>
                <a:srgbClr val="FFFFFF"/>
              </a:highlight>
              <a:latin typeface="Montserrat"/>
              <a:ea typeface="Montserrat"/>
              <a:cs typeface="Montserrat"/>
              <a:sym typeface="Montserrat"/>
            </a:endParaRPr>
          </a:p>
        </p:txBody>
      </p:sp>
      <p:pic>
        <p:nvPicPr>
          <p:cNvPr id="2" name="Image 1">
            <a:extLst>
              <a:ext uri="{FF2B5EF4-FFF2-40B4-BE49-F238E27FC236}">
                <a16:creationId xmlns:a16="http://schemas.microsoft.com/office/drawing/2014/main" id="{B5B63FC7-56A2-5615-CEB3-E50664B2A2F3}"/>
              </a:ext>
            </a:extLst>
          </p:cNvPr>
          <p:cNvPicPr>
            <a:picLocks noChangeAspect="1"/>
          </p:cNvPicPr>
          <p:nvPr/>
        </p:nvPicPr>
        <p:blipFill>
          <a:blip r:embed="rId3">
            <a:alphaModFix amt="76000"/>
          </a:blip>
          <a:stretch>
            <a:fillRect/>
          </a:stretch>
        </p:blipFill>
        <p:spPr>
          <a:xfrm>
            <a:off x="5404971" y="626896"/>
            <a:ext cx="3072650" cy="4206605"/>
          </a:xfrm>
          <a:prstGeom prst="rect">
            <a:avLst/>
          </a:prstGeom>
        </p:spPr>
      </p:pic>
      <p:sp>
        <p:nvSpPr>
          <p:cNvPr id="3" name="Google Shape;70;p15">
            <a:extLst>
              <a:ext uri="{FF2B5EF4-FFF2-40B4-BE49-F238E27FC236}">
                <a16:creationId xmlns:a16="http://schemas.microsoft.com/office/drawing/2014/main" id="{047028C5-2159-1172-DD1F-7F701C103D28}"/>
              </a:ext>
            </a:extLst>
          </p:cNvPr>
          <p:cNvSpPr/>
          <p:nvPr/>
        </p:nvSpPr>
        <p:spPr>
          <a:xfrm>
            <a:off x="0" y="-6009"/>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3" name="Google Shape;63;p14"/>
          <p:cNvPicPr preferRelativeResize="0"/>
          <p:nvPr/>
        </p:nvPicPr>
        <p:blipFill>
          <a:blip r:embed="rId4">
            <a:alphaModFix/>
          </a:blip>
          <a:stretch>
            <a:fillRect/>
          </a:stretch>
        </p:blipFill>
        <p:spPr>
          <a:xfrm>
            <a:off x="8477621" y="-7248"/>
            <a:ext cx="674425" cy="3405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30"/>
        <p:cNvGrpSpPr/>
        <p:nvPr/>
      </p:nvGrpSpPr>
      <p:grpSpPr>
        <a:xfrm>
          <a:off x="0" y="0"/>
          <a:ext cx="0" cy="0"/>
          <a:chOff x="0" y="0"/>
          <a:chExt cx="0" cy="0"/>
        </a:xfrm>
      </p:grpSpPr>
      <p:sp>
        <p:nvSpPr>
          <p:cNvPr id="131" name="Google Shape;131;p22"/>
          <p:cNvSpPr txBox="1"/>
          <p:nvPr/>
        </p:nvSpPr>
        <p:spPr>
          <a:xfrm>
            <a:off x="2411475" y="2125800"/>
            <a:ext cx="4222200" cy="80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3500">
                <a:solidFill>
                  <a:schemeClr val="dk1"/>
                </a:solidFill>
                <a:latin typeface="Montserrat"/>
                <a:ea typeface="Montserrat"/>
                <a:cs typeface="Montserrat"/>
                <a:sym typeface="Montserrat"/>
              </a:rPr>
              <a:t>QUESTIONS ?</a:t>
            </a:r>
            <a:endParaRPr sz="3500">
              <a:solidFill>
                <a:schemeClr val="dk1"/>
              </a:solidFill>
              <a:latin typeface="Montserrat"/>
              <a:ea typeface="Montserrat"/>
              <a:cs typeface="Montserrat"/>
              <a:sym typeface="Montserrat"/>
            </a:endParaRPr>
          </a:p>
        </p:txBody>
      </p:sp>
      <p:sp>
        <p:nvSpPr>
          <p:cNvPr id="132" name="Google Shape;132;p22"/>
          <p:cNvSpPr txBox="1"/>
          <p:nvPr/>
        </p:nvSpPr>
        <p:spPr>
          <a:xfrm>
            <a:off x="115175" y="118275"/>
            <a:ext cx="2384700" cy="28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500">
              <a:solidFill>
                <a:schemeClr val="dk1"/>
              </a:solidFill>
              <a:latin typeface="Montserrat"/>
              <a:ea typeface="Montserrat"/>
              <a:cs typeface="Montserrat"/>
              <a:sym typeface="Montserrat"/>
            </a:endParaRPr>
          </a:p>
        </p:txBody>
      </p:sp>
      <p:pic>
        <p:nvPicPr>
          <p:cNvPr id="133" name="Google Shape;133;p22"/>
          <p:cNvPicPr preferRelativeResize="0"/>
          <p:nvPr/>
        </p:nvPicPr>
        <p:blipFill>
          <a:blip r:embed="rId3">
            <a:alphaModFix/>
          </a:blip>
          <a:stretch>
            <a:fillRect/>
          </a:stretch>
        </p:blipFill>
        <p:spPr>
          <a:xfrm>
            <a:off x="8469575" y="-4"/>
            <a:ext cx="674425" cy="340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800" y="2397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fr" sz="1600" dirty="0">
                <a:latin typeface="Montserrat"/>
                <a:ea typeface="Montserrat"/>
                <a:cs typeface="Montserrat"/>
                <a:sym typeface="Montserrat"/>
              </a:rPr>
              <a:t>Présentation – Contexte du projet </a:t>
            </a:r>
            <a:r>
              <a:rPr lang="fr-FR" sz="1600" dirty="0">
                <a:latin typeface="Montserrat"/>
                <a:ea typeface="Montserrat"/>
                <a:cs typeface="Montserrat"/>
                <a:sym typeface="Montserrat"/>
              </a:rPr>
              <a:t>📑</a:t>
            </a:r>
            <a:endParaRPr dirty="0">
              <a:latin typeface="Montserrat"/>
              <a:ea typeface="Montserrat"/>
              <a:cs typeface="Montserrat"/>
              <a:sym typeface="Montserrat"/>
            </a:endParaRPr>
          </a:p>
        </p:txBody>
      </p:sp>
      <p:sp>
        <p:nvSpPr>
          <p:cNvPr id="70" name="Google Shape;70;p15"/>
          <p:cNvSpPr/>
          <p:nvPr/>
        </p:nvSpPr>
        <p:spPr>
          <a:xfrm>
            <a:off x="0" y="-6009"/>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1" name="Google Shape;71;p15"/>
          <p:cNvPicPr preferRelativeResize="0"/>
          <p:nvPr/>
        </p:nvPicPr>
        <p:blipFill>
          <a:blip r:embed="rId3">
            <a:alphaModFix/>
          </a:blip>
          <a:stretch>
            <a:fillRect/>
          </a:stretch>
        </p:blipFill>
        <p:spPr>
          <a:xfrm>
            <a:off x="8474375" y="-4"/>
            <a:ext cx="674425" cy="340550"/>
          </a:xfrm>
          <a:prstGeom prst="rect">
            <a:avLst/>
          </a:prstGeom>
          <a:noFill/>
          <a:ln>
            <a:noFill/>
          </a:ln>
        </p:spPr>
      </p:pic>
      <p:sp>
        <p:nvSpPr>
          <p:cNvPr id="2" name="ZoneTexte 1">
            <a:extLst>
              <a:ext uri="{FF2B5EF4-FFF2-40B4-BE49-F238E27FC236}">
                <a16:creationId xmlns:a16="http://schemas.microsoft.com/office/drawing/2014/main" id="{862D618D-7424-3FC0-C845-C5E0C4544F52}"/>
              </a:ext>
            </a:extLst>
          </p:cNvPr>
          <p:cNvSpPr txBox="1"/>
          <p:nvPr/>
        </p:nvSpPr>
        <p:spPr>
          <a:xfrm>
            <a:off x="290987" y="2798946"/>
            <a:ext cx="8520600" cy="1969770"/>
          </a:xfrm>
          <a:prstGeom prst="rect">
            <a:avLst/>
          </a:prstGeom>
          <a:noFill/>
        </p:spPr>
        <p:txBody>
          <a:bodyPr wrap="square" rtlCol="0">
            <a:spAutoFit/>
          </a:bodyPr>
          <a:lstStyle/>
          <a:p>
            <a:pPr algn="ctr"/>
            <a:r>
              <a:rPr lang="fr-FR" dirty="0">
                <a:solidFill>
                  <a:schemeClr val="dk2"/>
                </a:solidFill>
                <a:latin typeface="Arial Black" panose="020B0A04020102020204" pitchFamily="34" charset="0"/>
              </a:rPr>
              <a:t>Projet Menu Maker (Client : </a:t>
            </a:r>
            <a:r>
              <a:rPr lang="fr-FR" dirty="0" err="1">
                <a:solidFill>
                  <a:schemeClr val="dk2"/>
                </a:solidFill>
                <a:latin typeface="Arial Black" panose="020B0A04020102020204" pitchFamily="34" charset="0"/>
              </a:rPr>
              <a:t>Qwenta</a:t>
            </a:r>
            <a:r>
              <a:rPr lang="fr-FR" dirty="0">
                <a:solidFill>
                  <a:schemeClr val="dk2"/>
                </a:solidFill>
                <a:latin typeface="Arial Black" panose="020B0A04020102020204" pitchFamily="34" charset="0"/>
              </a:rPr>
              <a:t>) :</a:t>
            </a:r>
          </a:p>
          <a:p>
            <a:pPr algn="just"/>
            <a:endParaRPr lang="fr-FR" sz="1200" dirty="0">
              <a:solidFill>
                <a:schemeClr val="dk2"/>
              </a:solidFill>
              <a:latin typeface="Arial Black" panose="020B0A04020102020204" pitchFamily="34" charset="0"/>
            </a:endParaRPr>
          </a:p>
          <a:p>
            <a:pPr marL="285750" indent="-285750" algn="just">
              <a:buFont typeface="Arial" panose="020B0604020202020204" pitchFamily="34" charset="0"/>
              <a:buChar char="•"/>
            </a:pPr>
            <a:r>
              <a:rPr lang="fr-FR" sz="1200" b="1" dirty="0">
                <a:solidFill>
                  <a:schemeClr val="dk2"/>
                </a:solidFill>
                <a:latin typeface="Montserrat"/>
              </a:rPr>
              <a:t>Objectif :</a:t>
            </a:r>
            <a:r>
              <a:rPr lang="fr-FR" sz="1200" dirty="0">
                <a:solidFill>
                  <a:schemeClr val="dk2"/>
                </a:solidFill>
                <a:latin typeface="Montserrat"/>
              </a:rPr>
              <a:t> Développer un site pour restaurateurs (créer, afficher, gérer des menus en ligne).</a:t>
            </a:r>
          </a:p>
          <a:p>
            <a:pPr marL="285750" indent="-285750" algn="just">
              <a:buFont typeface="Arial" panose="020B0604020202020204" pitchFamily="34" charset="0"/>
              <a:buChar char="•"/>
            </a:pPr>
            <a:endParaRPr lang="fr-FR" sz="1200" dirty="0">
              <a:solidFill>
                <a:schemeClr val="dk2"/>
              </a:solidFill>
              <a:latin typeface="Montserrat"/>
            </a:endParaRPr>
          </a:p>
          <a:p>
            <a:pPr marL="285750" indent="-285750" algn="just">
              <a:buFont typeface="Arial" panose="020B0604020202020204" pitchFamily="34" charset="0"/>
              <a:buChar char="•"/>
            </a:pPr>
            <a:r>
              <a:rPr lang="fr-FR" sz="1200" b="1" dirty="0">
                <a:solidFill>
                  <a:schemeClr val="dk2"/>
                </a:solidFill>
                <a:latin typeface="Montserrat"/>
              </a:rPr>
              <a:t>Interface utilisateur : </a:t>
            </a:r>
            <a:r>
              <a:rPr lang="fr-FR" sz="1200" dirty="0">
                <a:solidFill>
                  <a:schemeClr val="dk2"/>
                </a:solidFill>
                <a:latin typeface="Montserrat"/>
              </a:rPr>
              <a:t>Simple, intuitive, avec personnalisation des menus et visualisation en temps réel.</a:t>
            </a:r>
          </a:p>
          <a:p>
            <a:pPr marL="285750" indent="-285750" algn="just">
              <a:buFont typeface="Arial" panose="020B0604020202020204" pitchFamily="34" charset="0"/>
              <a:buChar char="•"/>
            </a:pPr>
            <a:endParaRPr lang="fr-FR" sz="1200" dirty="0">
              <a:solidFill>
                <a:schemeClr val="dk2"/>
              </a:solidFill>
              <a:latin typeface="Montserrat"/>
            </a:endParaRPr>
          </a:p>
          <a:p>
            <a:pPr marL="285750" indent="-285750" algn="just">
              <a:buFont typeface="Arial" panose="020B0604020202020204" pitchFamily="34" charset="0"/>
              <a:buChar char="•"/>
            </a:pPr>
            <a:r>
              <a:rPr lang="fr-FR" sz="1200" b="1" dirty="0">
                <a:solidFill>
                  <a:schemeClr val="dk2"/>
                </a:solidFill>
                <a:latin typeface="Montserrat"/>
              </a:rPr>
              <a:t>Fonctionnalités :</a:t>
            </a:r>
          </a:p>
          <a:p>
            <a:pPr lvl="7" algn="just"/>
            <a:r>
              <a:rPr lang="fr-FR" sz="1200" dirty="0">
                <a:solidFill>
                  <a:schemeClr val="dk2"/>
                </a:solidFill>
                <a:latin typeface="Montserrat"/>
              </a:rPr>
              <a:t>	 ✅Export PDF</a:t>
            </a:r>
          </a:p>
          <a:p>
            <a:pPr lvl="2" algn="just"/>
            <a:r>
              <a:rPr lang="fr-FR" sz="1200" b="1" dirty="0">
                <a:solidFill>
                  <a:schemeClr val="dk2"/>
                </a:solidFill>
                <a:latin typeface="Montserrat"/>
              </a:rPr>
              <a:t>	</a:t>
            </a:r>
            <a:r>
              <a:rPr lang="fr-FR" sz="1200" dirty="0">
                <a:solidFill>
                  <a:schemeClr val="dk2"/>
                </a:solidFill>
                <a:latin typeface="Montserrat"/>
              </a:rPr>
              <a:t> ✅ Partage sur Deliveroo et Instagram</a:t>
            </a:r>
          </a:p>
          <a:p>
            <a:pPr algn="just"/>
            <a:r>
              <a:rPr lang="fr-FR" sz="1200" dirty="0">
                <a:solidFill>
                  <a:schemeClr val="dk2"/>
                </a:solidFill>
                <a:latin typeface="Montserrat"/>
              </a:rPr>
              <a:t>	 ✅ Commande d'impression via </a:t>
            </a:r>
            <a:r>
              <a:rPr lang="fr-FR" sz="1200" dirty="0" err="1">
                <a:solidFill>
                  <a:schemeClr val="dk2"/>
                </a:solidFill>
                <a:latin typeface="Montserrat"/>
              </a:rPr>
              <a:t>Qwenta</a:t>
            </a:r>
            <a:endParaRPr lang="fr-FR" sz="1200" dirty="0">
              <a:solidFill>
                <a:schemeClr val="dk2"/>
              </a:solidFill>
              <a:latin typeface="Montserrat"/>
            </a:endParaRPr>
          </a:p>
        </p:txBody>
      </p:sp>
      <p:pic>
        <p:nvPicPr>
          <p:cNvPr id="6" name="Image 5">
            <a:extLst>
              <a:ext uri="{FF2B5EF4-FFF2-40B4-BE49-F238E27FC236}">
                <a16:creationId xmlns:a16="http://schemas.microsoft.com/office/drawing/2014/main" id="{508BA773-24CC-0181-5143-7B8D165BC091}"/>
              </a:ext>
            </a:extLst>
          </p:cNvPr>
          <p:cNvPicPr>
            <a:picLocks noChangeAspect="1"/>
          </p:cNvPicPr>
          <p:nvPr/>
        </p:nvPicPr>
        <p:blipFill>
          <a:blip r:embed="rId4">
            <a:alphaModFix amt="76000"/>
          </a:blip>
          <a:srcRect l="6181" t="4998" r="5604" b="4560"/>
          <a:stretch/>
        </p:blipFill>
        <p:spPr>
          <a:xfrm>
            <a:off x="1810085" y="812400"/>
            <a:ext cx="4890829" cy="1986546"/>
          </a:xfrm>
          <a:prstGeom prst="rect">
            <a:avLst/>
          </a:prstGeom>
          <a:ln>
            <a:noFill/>
          </a:ln>
          <a:effectLst>
            <a:softEdge rad="112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0" y="2397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fr-FR" sz="1600" dirty="0">
                <a:latin typeface="Montserrat"/>
                <a:ea typeface="Montserrat"/>
                <a:cs typeface="Montserrat"/>
                <a:sym typeface="Montserrat"/>
              </a:rPr>
              <a:t>Présentation – L’équipe 🧑‍💻</a:t>
            </a:r>
            <a:endParaRPr sz="1600" dirty="0">
              <a:latin typeface="Montserrat"/>
              <a:ea typeface="Montserrat"/>
              <a:cs typeface="Montserrat"/>
              <a:sym typeface="Montserrat"/>
            </a:endParaRPr>
          </a:p>
          <a:p>
            <a:pPr marL="0" lvl="0" indent="0" algn="l" rtl="0">
              <a:lnSpc>
                <a:spcPct val="115000"/>
              </a:lnSpc>
              <a:spcBef>
                <a:spcPts val="1200"/>
              </a:spcBef>
              <a:spcAft>
                <a:spcPts val="1200"/>
              </a:spcAft>
              <a:buSzPts val="990"/>
              <a:buNone/>
            </a:pPr>
            <a:endParaRPr sz="1820" dirty="0">
              <a:solidFill>
                <a:schemeClr val="dk2"/>
              </a:solidFill>
              <a:latin typeface="Montserrat"/>
              <a:ea typeface="Montserrat"/>
              <a:cs typeface="Montserrat"/>
              <a:sym typeface="Montserrat"/>
            </a:endParaRPr>
          </a:p>
        </p:txBody>
      </p:sp>
      <p:sp>
        <p:nvSpPr>
          <p:cNvPr id="77" name="Google Shape;77;p16"/>
          <p:cNvSpPr txBox="1">
            <a:spLocks noGrp="1"/>
          </p:cNvSpPr>
          <p:nvPr>
            <p:ph type="body" idx="1"/>
          </p:nvPr>
        </p:nvSpPr>
        <p:spPr>
          <a:xfrm>
            <a:off x="121227" y="1525820"/>
            <a:ext cx="3984915" cy="3051374"/>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FR" sz="1500" dirty="0">
                <a:latin typeface="Arial Black" panose="020B0A04020102020204" pitchFamily="34" charset="0"/>
                <a:ea typeface="Montserrat"/>
                <a:cs typeface="Montserrat"/>
                <a:sym typeface="Montserrat"/>
              </a:rPr>
              <a:t>L’équipe :</a:t>
            </a:r>
          </a:p>
          <a:p>
            <a:pPr marL="0" lvl="0" indent="0" algn="l" rtl="0">
              <a:spcBef>
                <a:spcPts val="0"/>
              </a:spcBef>
              <a:spcAft>
                <a:spcPts val="0"/>
              </a:spcAft>
              <a:buNone/>
            </a:pPr>
            <a:r>
              <a:rPr lang="fr-FR" sz="1500" dirty="0">
                <a:latin typeface="Montserrat"/>
                <a:ea typeface="Montserrat"/>
                <a:cs typeface="Montserrat"/>
                <a:sym typeface="Montserrat"/>
              </a:rPr>
              <a:t> </a:t>
            </a:r>
          </a:p>
          <a:p>
            <a:pPr marL="285750" indent="-285750"/>
            <a:r>
              <a:rPr lang="fr-FR" sz="1500" dirty="0">
                <a:latin typeface="Montserrat"/>
                <a:ea typeface="Montserrat"/>
                <a:cs typeface="Montserrat"/>
                <a:sym typeface="Montserrat"/>
              </a:rPr>
              <a:t>1 Product </a:t>
            </a:r>
            <a:r>
              <a:rPr lang="fr-FR" sz="1500" dirty="0" err="1">
                <a:latin typeface="Montserrat"/>
                <a:ea typeface="Montserrat"/>
                <a:cs typeface="Montserrat"/>
                <a:sym typeface="Montserrat"/>
              </a:rPr>
              <a:t>Owner</a:t>
            </a:r>
            <a:r>
              <a:rPr lang="fr-FR" sz="1500" dirty="0">
                <a:latin typeface="Montserrat"/>
                <a:ea typeface="Montserrat"/>
                <a:cs typeface="Montserrat"/>
                <a:sym typeface="Montserrat"/>
              </a:rPr>
              <a:t>, </a:t>
            </a:r>
          </a:p>
          <a:p>
            <a:pPr marL="285750" indent="-285750"/>
            <a:r>
              <a:rPr lang="fr-FR" sz="1500" dirty="0">
                <a:latin typeface="Montserrat"/>
                <a:ea typeface="Montserrat"/>
                <a:cs typeface="Montserrat"/>
                <a:sym typeface="Montserrat"/>
              </a:rPr>
              <a:t>1 Scrum Master, </a:t>
            </a:r>
          </a:p>
          <a:p>
            <a:pPr marL="285750" indent="-285750"/>
            <a:r>
              <a:rPr lang="fr-FR" sz="1500" dirty="0">
                <a:latin typeface="Montserrat"/>
                <a:ea typeface="Montserrat"/>
                <a:cs typeface="Montserrat"/>
                <a:sym typeface="Montserrat"/>
              </a:rPr>
              <a:t>1 UX Designer, </a:t>
            </a:r>
          </a:p>
          <a:p>
            <a:pPr marL="285750" indent="-285750"/>
            <a:r>
              <a:rPr lang="fr-FR" sz="1500" dirty="0">
                <a:latin typeface="Montserrat"/>
                <a:ea typeface="Montserrat"/>
                <a:cs typeface="Montserrat"/>
                <a:sym typeface="Montserrat"/>
              </a:rPr>
              <a:t>1 QA Tester, </a:t>
            </a:r>
          </a:p>
          <a:p>
            <a:pPr marL="285750" indent="-285750"/>
            <a:r>
              <a:rPr lang="fr-FR" sz="1500" dirty="0">
                <a:latin typeface="Montserrat"/>
                <a:ea typeface="Montserrat"/>
                <a:cs typeface="Montserrat"/>
                <a:sym typeface="Montserrat"/>
              </a:rPr>
              <a:t>1 Lead Dev </a:t>
            </a:r>
          </a:p>
          <a:p>
            <a:pPr marL="285750" indent="-285750"/>
            <a:r>
              <a:rPr lang="fr-FR" sz="1500" dirty="0">
                <a:latin typeface="Montserrat"/>
                <a:ea typeface="Montserrat"/>
                <a:cs typeface="Montserrat"/>
                <a:sym typeface="Montserrat"/>
              </a:rPr>
              <a:t>4 développeurs :</a:t>
            </a:r>
          </a:p>
          <a:p>
            <a:pPr marL="742950" lvl="1" indent="-285750"/>
            <a:r>
              <a:rPr lang="fr-FR" sz="1100" dirty="0">
                <a:latin typeface="Montserrat"/>
                <a:ea typeface="Montserrat"/>
                <a:cs typeface="Montserrat"/>
                <a:sym typeface="Montserrat"/>
              </a:rPr>
              <a:t>2 frontend </a:t>
            </a:r>
          </a:p>
          <a:p>
            <a:pPr marL="742950" lvl="1" indent="-285750"/>
            <a:r>
              <a:rPr lang="fr-FR" sz="1100" dirty="0">
                <a:latin typeface="Montserrat"/>
                <a:ea typeface="Montserrat"/>
                <a:cs typeface="Montserrat"/>
                <a:sym typeface="Montserrat"/>
              </a:rPr>
              <a:t>2 backend</a:t>
            </a:r>
            <a:endParaRPr sz="1100"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78" name="Google Shape;78;p16"/>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9" name="Google Shape;79;p16"/>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3" name="Image 2">
            <a:extLst>
              <a:ext uri="{FF2B5EF4-FFF2-40B4-BE49-F238E27FC236}">
                <a16:creationId xmlns:a16="http://schemas.microsoft.com/office/drawing/2014/main" id="{FD254982-A22E-9E92-0F71-BEA9B8C357A7}"/>
              </a:ext>
            </a:extLst>
          </p:cNvPr>
          <p:cNvPicPr>
            <a:picLocks noChangeAspect="1"/>
          </p:cNvPicPr>
          <p:nvPr/>
        </p:nvPicPr>
        <p:blipFill>
          <a:blip r:embed="rId4"/>
          <a:stretch>
            <a:fillRect/>
          </a:stretch>
        </p:blipFill>
        <p:spPr>
          <a:xfrm>
            <a:off x="4352060" y="400050"/>
            <a:ext cx="4343399" cy="434339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4800" y="254016"/>
            <a:ext cx="8469571" cy="469995"/>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fr" sz="1600" dirty="0">
                <a:latin typeface="Montserrat"/>
                <a:ea typeface="Montserrat"/>
                <a:cs typeface="Montserrat"/>
                <a:sym typeface="Montserrat"/>
              </a:rPr>
              <a:t>Fonctionnement – Stack générale </a:t>
            </a:r>
            <a:r>
              <a:rPr lang="fr-FR" sz="1600" dirty="0">
                <a:latin typeface="Montserrat"/>
                <a:ea typeface="Montserrat"/>
                <a:cs typeface="Montserrat"/>
                <a:sym typeface="Montserrat"/>
              </a:rPr>
              <a:t>🧰</a:t>
            </a:r>
            <a:endParaRPr sz="2400" dirty="0">
              <a:latin typeface="Montserrat"/>
              <a:ea typeface="Montserrat"/>
              <a:cs typeface="Montserrat"/>
              <a:sym typeface="Montserrat"/>
            </a:endParaRPr>
          </a:p>
        </p:txBody>
      </p:sp>
      <p:sp>
        <p:nvSpPr>
          <p:cNvPr id="86" name="Google Shape;86;p17"/>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7" name="Google Shape;87;p17"/>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3" name="Image 2">
            <a:extLst>
              <a:ext uri="{FF2B5EF4-FFF2-40B4-BE49-F238E27FC236}">
                <a16:creationId xmlns:a16="http://schemas.microsoft.com/office/drawing/2014/main" id="{17AA8163-130C-5A7F-F6D0-E422295B37DC}"/>
              </a:ext>
            </a:extLst>
          </p:cNvPr>
          <p:cNvPicPr>
            <a:picLocks noChangeAspect="1"/>
          </p:cNvPicPr>
          <p:nvPr/>
        </p:nvPicPr>
        <p:blipFill>
          <a:blip r:embed="rId4"/>
          <a:stretch>
            <a:fillRect/>
          </a:stretch>
        </p:blipFill>
        <p:spPr>
          <a:xfrm>
            <a:off x="5289284" y="2032250"/>
            <a:ext cx="2697857" cy="1517545"/>
          </a:xfrm>
          <a:prstGeom prst="rect">
            <a:avLst/>
          </a:prstGeom>
        </p:spPr>
      </p:pic>
      <p:cxnSp>
        <p:nvCxnSpPr>
          <p:cNvPr id="5" name="Connecteur droit 4">
            <a:extLst>
              <a:ext uri="{FF2B5EF4-FFF2-40B4-BE49-F238E27FC236}">
                <a16:creationId xmlns:a16="http://schemas.microsoft.com/office/drawing/2014/main" id="{23F678DE-F53B-8A3E-193F-124A30EEAF4A}"/>
              </a:ext>
            </a:extLst>
          </p:cNvPr>
          <p:cNvCxnSpPr>
            <a:cxnSpLocks/>
          </p:cNvCxnSpPr>
          <p:nvPr/>
        </p:nvCxnSpPr>
        <p:spPr>
          <a:xfrm>
            <a:off x="5557827" y="2330700"/>
            <a:ext cx="2200718" cy="820619"/>
          </a:xfrm>
          <a:prstGeom prst="line">
            <a:avLst/>
          </a:prstGeom>
          <a:ln w="28575"/>
        </p:spPr>
        <p:style>
          <a:lnRef idx="1">
            <a:schemeClr val="dk1"/>
          </a:lnRef>
          <a:fillRef idx="0">
            <a:schemeClr val="dk1"/>
          </a:fillRef>
          <a:effectRef idx="0">
            <a:schemeClr val="dk1"/>
          </a:effectRef>
          <a:fontRef idx="minor">
            <a:schemeClr val="tx1"/>
          </a:fontRef>
        </p:style>
      </p:cxnSp>
      <p:cxnSp>
        <p:nvCxnSpPr>
          <p:cNvPr id="8" name="Connecteur droit 7">
            <a:extLst>
              <a:ext uri="{FF2B5EF4-FFF2-40B4-BE49-F238E27FC236}">
                <a16:creationId xmlns:a16="http://schemas.microsoft.com/office/drawing/2014/main" id="{03BB902E-157D-82C9-512F-27C4D4761B51}"/>
              </a:ext>
            </a:extLst>
          </p:cNvPr>
          <p:cNvCxnSpPr>
            <a:cxnSpLocks/>
          </p:cNvCxnSpPr>
          <p:nvPr/>
        </p:nvCxnSpPr>
        <p:spPr>
          <a:xfrm flipV="1">
            <a:off x="5557827" y="2330700"/>
            <a:ext cx="2200718" cy="817678"/>
          </a:xfrm>
          <a:prstGeom prst="line">
            <a:avLst/>
          </a:prstGeom>
          <a:ln w="28575"/>
        </p:spPr>
        <p:style>
          <a:lnRef idx="1">
            <a:schemeClr val="dk1"/>
          </a:lnRef>
          <a:fillRef idx="0">
            <a:schemeClr val="dk1"/>
          </a:fillRef>
          <a:effectRef idx="0">
            <a:schemeClr val="dk1"/>
          </a:effectRef>
          <a:fontRef idx="minor">
            <a:schemeClr val="tx1"/>
          </a:fontRef>
        </p:style>
      </p:cxnSp>
      <p:pic>
        <p:nvPicPr>
          <p:cNvPr id="14" name="Graphique 13">
            <a:extLst>
              <a:ext uri="{FF2B5EF4-FFF2-40B4-BE49-F238E27FC236}">
                <a16:creationId xmlns:a16="http://schemas.microsoft.com/office/drawing/2014/main" id="{9409EA2C-E840-1983-5783-8D41AF34522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98495" y="3795094"/>
            <a:ext cx="978544" cy="978544"/>
          </a:xfrm>
          <a:prstGeom prst="rect">
            <a:avLst/>
          </a:prstGeom>
        </p:spPr>
      </p:pic>
      <p:pic>
        <p:nvPicPr>
          <p:cNvPr id="15" name="Image 14">
            <a:extLst>
              <a:ext uri="{FF2B5EF4-FFF2-40B4-BE49-F238E27FC236}">
                <a16:creationId xmlns:a16="http://schemas.microsoft.com/office/drawing/2014/main" id="{203EC2AD-6434-838B-43F4-442F0D9E5C74}"/>
              </a:ext>
            </a:extLst>
          </p:cNvPr>
          <p:cNvPicPr>
            <a:picLocks noChangeAspect="1"/>
          </p:cNvPicPr>
          <p:nvPr/>
        </p:nvPicPr>
        <p:blipFill>
          <a:blip r:embed="rId7"/>
          <a:stretch>
            <a:fillRect/>
          </a:stretch>
        </p:blipFill>
        <p:spPr>
          <a:xfrm>
            <a:off x="284893" y="1806713"/>
            <a:ext cx="662333" cy="662333"/>
          </a:xfrm>
          <a:prstGeom prst="rect">
            <a:avLst/>
          </a:prstGeom>
        </p:spPr>
      </p:pic>
      <p:pic>
        <p:nvPicPr>
          <p:cNvPr id="16" name="Image 15">
            <a:extLst>
              <a:ext uri="{FF2B5EF4-FFF2-40B4-BE49-F238E27FC236}">
                <a16:creationId xmlns:a16="http://schemas.microsoft.com/office/drawing/2014/main" id="{02D8ADE2-D04A-6B92-4C85-9471FA22A228}"/>
              </a:ext>
            </a:extLst>
          </p:cNvPr>
          <p:cNvPicPr>
            <a:picLocks noChangeAspect="1"/>
          </p:cNvPicPr>
          <p:nvPr/>
        </p:nvPicPr>
        <p:blipFill>
          <a:blip r:embed="rId8"/>
          <a:stretch>
            <a:fillRect/>
          </a:stretch>
        </p:blipFill>
        <p:spPr>
          <a:xfrm>
            <a:off x="287311" y="2435459"/>
            <a:ext cx="715860" cy="715860"/>
          </a:xfrm>
          <a:prstGeom prst="rect">
            <a:avLst/>
          </a:prstGeom>
        </p:spPr>
      </p:pic>
      <p:pic>
        <p:nvPicPr>
          <p:cNvPr id="17" name="Image 16">
            <a:extLst>
              <a:ext uri="{FF2B5EF4-FFF2-40B4-BE49-F238E27FC236}">
                <a16:creationId xmlns:a16="http://schemas.microsoft.com/office/drawing/2014/main" id="{CE2E145D-73CE-EE2B-C5AA-E67E50F3D36D}"/>
              </a:ext>
            </a:extLst>
          </p:cNvPr>
          <p:cNvPicPr>
            <a:picLocks noChangeAspect="1"/>
          </p:cNvPicPr>
          <p:nvPr/>
        </p:nvPicPr>
        <p:blipFill>
          <a:blip r:embed="rId9"/>
          <a:stretch>
            <a:fillRect/>
          </a:stretch>
        </p:blipFill>
        <p:spPr>
          <a:xfrm>
            <a:off x="421950" y="1223085"/>
            <a:ext cx="458628" cy="458628"/>
          </a:xfrm>
          <a:prstGeom prst="rect">
            <a:avLst/>
          </a:prstGeom>
        </p:spPr>
      </p:pic>
      <p:pic>
        <p:nvPicPr>
          <p:cNvPr id="18" name="Image 17">
            <a:extLst>
              <a:ext uri="{FF2B5EF4-FFF2-40B4-BE49-F238E27FC236}">
                <a16:creationId xmlns:a16="http://schemas.microsoft.com/office/drawing/2014/main" id="{A6205E6A-41EE-C69B-0785-4758485F66B7}"/>
              </a:ext>
            </a:extLst>
          </p:cNvPr>
          <p:cNvPicPr>
            <a:picLocks noChangeAspect="1"/>
          </p:cNvPicPr>
          <p:nvPr/>
        </p:nvPicPr>
        <p:blipFill>
          <a:blip r:embed="rId10"/>
          <a:stretch>
            <a:fillRect/>
          </a:stretch>
        </p:blipFill>
        <p:spPr>
          <a:xfrm>
            <a:off x="354380" y="3183473"/>
            <a:ext cx="642531" cy="642531"/>
          </a:xfrm>
          <a:prstGeom prst="rect">
            <a:avLst/>
          </a:prstGeom>
        </p:spPr>
      </p:pic>
      <p:cxnSp>
        <p:nvCxnSpPr>
          <p:cNvPr id="19" name="Connecteur droit 18">
            <a:extLst>
              <a:ext uri="{FF2B5EF4-FFF2-40B4-BE49-F238E27FC236}">
                <a16:creationId xmlns:a16="http://schemas.microsoft.com/office/drawing/2014/main" id="{4DDAD75E-7AE1-7EDC-28FC-A6658E5CEFF7}"/>
              </a:ext>
            </a:extLst>
          </p:cNvPr>
          <p:cNvCxnSpPr/>
          <p:nvPr/>
        </p:nvCxnSpPr>
        <p:spPr>
          <a:xfrm>
            <a:off x="1295399" y="873715"/>
            <a:ext cx="0" cy="4063668"/>
          </a:xfrm>
          <a:prstGeom prst="line">
            <a:avLst/>
          </a:prstGeom>
        </p:spPr>
        <p:style>
          <a:lnRef idx="1">
            <a:schemeClr val="accent1"/>
          </a:lnRef>
          <a:fillRef idx="0">
            <a:schemeClr val="accent1"/>
          </a:fillRef>
          <a:effectRef idx="0">
            <a:schemeClr val="accent1"/>
          </a:effectRef>
          <a:fontRef idx="minor">
            <a:schemeClr val="tx1"/>
          </a:fontRef>
        </p:style>
      </p:cxnSp>
      <p:sp>
        <p:nvSpPr>
          <p:cNvPr id="20" name="ZoneTexte 19">
            <a:extLst>
              <a:ext uri="{FF2B5EF4-FFF2-40B4-BE49-F238E27FC236}">
                <a16:creationId xmlns:a16="http://schemas.microsoft.com/office/drawing/2014/main" id="{EEDFD861-59C9-879D-AFE7-3302F365CCFF}"/>
              </a:ext>
            </a:extLst>
          </p:cNvPr>
          <p:cNvSpPr txBox="1"/>
          <p:nvPr/>
        </p:nvSpPr>
        <p:spPr>
          <a:xfrm>
            <a:off x="192172" y="816663"/>
            <a:ext cx="1103227" cy="307777"/>
          </a:xfrm>
          <a:prstGeom prst="rect">
            <a:avLst/>
          </a:prstGeom>
          <a:noFill/>
        </p:spPr>
        <p:txBody>
          <a:bodyPr wrap="square" rtlCol="0">
            <a:spAutoFit/>
          </a:bodyPr>
          <a:lstStyle/>
          <a:p>
            <a:r>
              <a:rPr lang="fr-FR" dirty="0">
                <a:solidFill>
                  <a:schemeClr val="dk2"/>
                </a:solidFill>
                <a:latin typeface="Arial Black" panose="020B0A04020102020204" pitchFamily="34" charset="0"/>
              </a:rPr>
              <a:t>Frontend</a:t>
            </a:r>
          </a:p>
        </p:txBody>
      </p:sp>
      <p:pic>
        <p:nvPicPr>
          <p:cNvPr id="21" name="Graphique 20">
            <a:extLst>
              <a:ext uri="{FF2B5EF4-FFF2-40B4-BE49-F238E27FC236}">
                <a16:creationId xmlns:a16="http://schemas.microsoft.com/office/drawing/2014/main" id="{5018D508-0BF7-6FF5-9C92-DB1A544EE6CC}"/>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515491" y="3868815"/>
            <a:ext cx="741811" cy="741811"/>
          </a:xfrm>
          <a:prstGeom prst="rect">
            <a:avLst/>
          </a:prstGeom>
        </p:spPr>
      </p:pic>
      <p:pic>
        <p:nvPicPr>
          <p:cNvPr id="22" name="Image 21">
            <a:extLst>
              <a:ext uri="{FF2B5EF4-FFF2-40B4-BE49-F238E27FC236}">
                <a16:creationId xmlns:a16="http://schemas.microsoft.com/office/drawing/2014/main" id="{9EFDB0C7-369C-4E85-A5CE-F61CAB965019}"/>
              </a:ext>
            </a:extLst>
          </p:cNvPr>
          <p:cNvPicPr>
            <a:picLocks noChangeAspect="1"/>
          </p:cNvPicPr>
          <p:nvPr/>
        </p:nvPicPr>
        <p:blipFill>
          <a:blip r:embed="rId13"/>
          <a:stretch>
            <a:fillRect/>
          </a:stretch>
        </p:blipFill>
        <p:spPr>
          <a:xfrm>
            <a:off x="1639636" y="1238637"/>
            <a:ext cx="511154" cy="511154"/>
          </a:xfrm>
          <a:prstGeom prst="rect">
            <a:avLst/>
          </a:prstGeom>
        </p:spPr>
      </p:pic>
      <p:pic>
        <p:nvPicPr>
          <p:cNvPr id="23" name="Graphique 22">
            <a:extLst>
              <a:ext uri="{FF2B5EF4-FFF2-40B4-BE49-F238E27FC236}">
                <a16:creationId xmlns:a16="http://schemas.microsoft.com/office/drawing/2014/main" id="{EB03612A-DF86-3352-8DC5-432B7F2A524F}"/>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389046" y="2065604"/>
            <a:ext cx="1142361" cy="1142361"/>
          </a:xfrm>
          <a:prstGeom prst="rect">
            <a:avLst/>
          </a:prstGeom>
        </p:spPr>
      </p:pic>
      <p:sp>
        <p:nvSpPr>
          <p:cNvPr id="25" name="ZoneTexte 24">
            <a:extLst>
              <a:ext uri="{FF2B5EF4-FFF2-40B4-BE49-F238E27FC236}">
                <a16:creationId xmlns:a16="http://schemas.microsoft.com/office/drawing/2014/main" id="{76CEE2E4-66EB-CE26-262E-78353365B230}"/>
              </a:ext>
            </a:extLst>
          </p:cNvPr>
          <p:cNvSpPr txBox="1"/>
          <p:nvPr/>
        </p:nvSpPr>
        <p:spPr>
          <a:xfrm>
            <a:off x="1413759" y="816663"/>
            <a:ext cx="1103227" cy="307777"/>
          </a:xfrm>
          <a:prstGeom prst="rect">
            <a:avLst/>
          </a:prstGeom>
          <a:noFill/>
        </p:spPr>
        <p:txBody>
          <a:bodyPr wrap="square" rtlCol="0">
            <a:spAutoFit/>
          </a:bodyPr>
          <a:lstStyle/>
          <a:p>
            <a:r>
              <a:rPr lang="fr-FR" dirty="0">
                <a:solidFill>
                  <a:schemeClr val="dk2"/>
                </a:solidFill>
                <a:latin typeface="Arial Black" panose="020B0A04020102020204" pitchFamily="34" charset="0"/>
              </a:rPr>
              <a:t>Backend</a:t>
            </a:r>
          </a:p>
        </p:txBody>
      </p:sp>
      <p:pic>
        <p:nvPicPr>
          <p:cNvPr id="26" name="Image 25">
            <a:extLst>
              <a:ext uri="{FF2B5EF4-FFF2-40B4-BE49-F238E27FC236}">
                <a16:creationId xmlns:a16="http://schemas.microsoft.com/office/drawing/2014/main" id="{9F456298-2CE3-6AED-0F47-809DD3D96F2D}"/>
              </a:ext>
            </a:extLst>
          </p:cNvPr>
          <p:cNvPicPr>
            <a:picLocks noChangeAspect="1"/>
          </p:cNvPicPr>
          <p:nvPr/>
        </p:nvPicPr>
        <p:blipFill>
          <a:blip r:embed="rId16"/>
          <a:stretch>
            <a:fillRect/>
          </a:stretch>
        </p:blipFill>
        <p:spPr>
          <a:xfrm>
            <a:off x="2656548" y="2736874"/>
            <a:ext cx="1274322" cy="1414757"/>
          </a:xfrm>
          <a:prstGeom prst="rect">
            <a:avLst/>
          </a:prstGeom>
        </p:spPr>
      </p:pic>
      <p:pic>
        <p:nvPicPr>
          <p:cNvPr id="27" name="Image 26">
            <a:extLst>
              <a:ext uri="{FF2B5EF4-FFF2-40B4-BE49-F238E27FC236}">
                <a16:creationId xmlns:a16="http://schemas.microsoft.com/office/drawing/2014/main" id="{47D3F884-3E1E-2CE6-7757-DA742C87594A}"/>
              </a:ext>
            </a:extLst>
          </p:cNvPr>
          <p:cNvPicPr>
            <a:picLocks noChangeAspect="1"/>
          </p:cNvPicPr>
          <p:nvPr/>
        </p:nvPicPr>
        <p:blipFill>
          <a:blip r:embed="rId17"/>
          <a:stretch>
            <a:fillRect/>
          </a:stretch>
        </p:blipFill>
        <p:spPr>
          <a:xfrm>
            <a:off x="2895293" y="1210213"/>
            <a:ext cx="687344" cy="687344"/>
          </a:xfrm>
          <a:prstGeom prst="rect">
            <a:avLst/>
          </a:prstGeom>
        </p:spPr>
      </p:pic>
      <p:cxnSp>
        <p:nvCxnSpPr>
          <p:cNvPr id="28" name="Connecteur droit 27">
            <a:extLst>
              <a:ext uri="{FF2B5EF4-FFF2-40B4-BE49-F238E27FC236}">
                <a16:creationId xmlns:a16="http://schemas.microsoft.com/office/drawing/2014/main" id="{9816A88F-3CC7-441D-BD49-5178AAF33200}"/>
              </a:ext>
            </a:extLst>
          </p:cNvPr>
          <p:cNvCxnSpPr/>
          <p:nvPr/>
        </p:nvCxnSpPr>
        <p:spPr>
          <a:xfrm>
            <a:off x="2592610" y="873715"/>
            <a:ext cx="0" cy="4063668"/>
          </a:xfrm>
          <a:prstGeom prst="line">
            <a:avLst/>
          </a:prstGeom>
        </p:spPr>
        <p:style>
          <a:lnRef idx="1">
            <a:schemeClr val="accent1"/>
          </a:lnRef>
          <a:fillRef idx="0">
            <a:schemeClr val="accent1"/>
          </a:fillRef>
          <a:effectRef idx="0">
            <a:schemeClr val="accent1"/>
          </a:effectRef>
          <a:fontRef idx="minor">
            <a:schemeClr val="tx1"/>
          </a:fontRef>
        </p:style>
      </p:cxnSp>
      <p:sp>
        <p:nvSpPr>
          <p:cNvPr id="29" name="ZoneTexte 28">
            <a:extLst>
              <a:ext uri="{FF2B5EF4-FFF2-40B4-BE49-F238E27FC236}">
                <a16:creationId xmlns:a16="http://schemas.microsoft.com/office/drawing/2014/main" id="{E06FBA6D-8A17-BA53-0A0B-F0CB80A7274C}"/>
              </a:ext>
            </a:extLst>
          </p:cNvPr>
          <p:cNvSpPr txBox="1"/>
          <p:nvPr/>
        </p:nvSpPr>
        <p:spPr>
          <a:xfrm>
            <a:off x="2678539" y="837691"/>
            <a:ext cx="1135655" cy="307777"/>
          </a:xfrm>
          <a:prstGeom prst="rect">
            <a:avLst/>
          </a:prstGeom>
          <a:noFill/>
        </p:spPr>
        <p:txBody>
          <a:bodyPr wrap="square" rtlCol="0">
            <a:spAutoFit/>
          </a:bodyPr>
          <a:lstStyle/>
          <a:p>
            <a:r>
              <a:rPr lang="fr-FR" dirty="0" err="1">
                <a:solidFill>
                  <a:schemeClr val="dk2"/>
                </a:solidFill>
                <a:latin typeface="Arial Black" panose="020B0A04020102020204" pitchFamily="34" charset="0"/>
              </a:rPr>
              <a:t>Database</a:t>
            </a:r>
            <a:endParaRPr lang="fr-FR" dirty="0">
              <a:solidFill>
                <a:schemeClr val="dk2"/>
              </a:solidFill>
              <a:latin typeface="Arial Black" panose="020B0A04020102020204" pitchFamily="34" charset="0"/>
            </a:endParaRPr>
          </a:p>
        </p:txBody>
      </p:sp>
      <p:cxnSp>
        <p:nvCxnSpPr>
          <p:cNvPr id="30" name="Connecteur droit 29">
            <a:extLst>
              <a:ext uri="{FF2B5EF4-FFF2-40B4-BE49-F238E27FC236}">
                <a16:creationId xmlns:a16="http://schemas.microsoft.com/office/drawing/2014/main" id="{CFF1EBD3-1201-A1F0-8DE4-A221713E46A7}"/>
              </a:ext>
            </a:extLst>
          </p:cNvPr>
          <p:cNvCxnSpPr>
            <a:cxnSpLocks/>
          </p:cNvCxnSpPr>
          <p:nvPr/>
        </p:nvCxnSpPr>
        <p:spPr>
          <a:xfrm>
            <a:off x="3992074" y="947873"/>
            <a:ext cx="0" cy="4063668"/>
          </a:xfrm>
          <a:prstGeom prst="line">
            <a:avLst/>
          </a:prstGeom>
        </p:spPr>
        <p:style>
          <a:lnRef idx="1">
            <a:schemeClr val="accent1"/>
          </a:lnRef>
          <a:fillRef idx="0">
            <a:schemeClr val="accent1"/>
          </a:fillRef>
          <a:effectRef idx="0">
            <a:schemeClr val="accent1"/>
          </a:effectRef>
          <a:fontRef idx="minor">
            <a:schemeClr val="tx1"/>
          </a:fontRef>
        </p:style>
      </p:cxnSp>
      <p:sp>
        <p:nvSpPr>
          <p:cNvPr id="2" name="ZoneTexte 1">
            <a:extLst>
              <a:ext uri="{FF2B5EF4-FFF2-40B4-BE49-F238E27FC236}">
                <a16:creationId xmlns:a16="http://schemas.microsoft.com/office/drawing/2014/main" id="{FD92E347-1F64-1177-2658-5A03B5B21D1E}"/>
              </a:ext>
            </a:extLst>
          </p:cNvPr>
          <p:cNvSpPr txBox="1"/>
          <p:nvPr/>
        </p:nvSpPr>
        <p:spPr>
          <a:xfrm>
            <a:off x="4692954" y="937287"/>
            <a:ext cx="3635828" cy="1169551"/>
          </a:xfrm>
          <a:prstGeom prst="rect">
            <a:avLst/>
          </a:prstGeom>
          <a:noFill/>
        </p:spPr>
        <p:txBody>
          <a:bodyPr wrap="square" rtlCol="0">
            <a:spAutoFit/>
          </a:bodyPr>
          <a:lstStyle/>
          <a:p>
            <a:r>
              <a:rPr lang="fr-FR" dirty="0">
                <a:solidFill>
                  <a:schemeClr val="dk2"/>
                </a:solidFill>
                <a:latin typeface="Arial Black" panose="020B0A04020102020204" pitchFamily="34" charset="0"/>
              </a:rPr>
              <a:t>Stack Vue.js, Django, PostgreSQL :</a:t>
            </a:r>
          </a:p>
          <a:p>
            <a:endParaRPr lang="fr-FR" dirty="0">
              <a:solidFill>
                <a:schemeClr val="dk2"/>
              </a:solidFill>
              <a:latin typeface="Arial Black" panose="020B0A04020102020204" pitchFamily="34" charset="0"/>
            </a:endParaRPr>
          </a:p>
          <a:p>
            <a:r>
              <a:rPr lang="fr-FR" dirty="0">
                <a:solidFill>
                  <a:schemeClr val="dk2"/>
                </a:solidFill>
                <a:latin typeface="Montserrat"/>
              </a:rPr>
              <a:t>✅Robustesse</a:t>
            </a:r>
          </a:p>
          <a:p>
            <a:r>
              <a:rPr lang="fr-FR" dirty="0">
                <a:solidFill>
                  <a:schemeClr val="dk2"/>
                </a:solidFill>
                <a:latin typeface="Montserrat"/>
              </a:rPr>
              <a:t>✅ Simplicité</a:t>
            </a:r>
          </a:p>
          <a:p>
            <a:r>
              <a:rPr lang="fr-FR" dirty="0">
                <a:solidFill>
                  <a:schemeClr val="dk2"/>
                </a:solidFill>
                <a:latin typeface="Montserrat"/>
              </a:rPr>
              <a:t>✅ Scalabilité</a:t>
            </a:r>
          </a:p>
        </p:txBody>
      </p:sp>
      <p:sp>
        <p:nvSpPr>
          <p:cNvPr id="4" name="ZoneTexte 3">
            <a:extLst>
              <a:ext uri="{FF2B5EF4-FFF2-40B4-BE49-F238E27FC236}">
                <a16:creationId xmlns:a16="http://schemas.microsoft.com/office/drawing/2014/main" id="{64E74F66-1D57-5B6E-3DF9-F9193FA35D8B}"/>
              </a:ext>
            </a:extLst>
          </p:cNvPr>
          <p:cNvSpPr txBox="1"/>
          <p:nvPr/>
        </p:nvSpPr>
        <p:spPr>
          <a:xfrm>
            <a:off x="4695130" y="3375181"/>
            <a:ext cx="3926112" cy="1384995"/>
          </a:xfrm>
          <a:prstGeom prst="rect">
            <a:avLst/>
          </a:prstGeom>
          <a:noFill/>
        </p:spPr>
        <p:txBody>
          <a:bodyPr wrap="square" rtlCol="0">
            <a:spAutoFit/>
          </a:bodyPr>
          <a:lstStyle/>
          <a:p>
            <a:r>
              <a:rPr lang="fr-FR" dirty="0">
                <a:solidFill>
                  <a:schemeClr val="dk2"/>
                </a:solidFill>
                <a:latin typeface="Arial Black" panose="020B0A04020102020204" pitchFamily="34" charset="0"/>
              </a:rPr>
              <a:t>Stack MERN:</a:t>
            </a:r>
          </a:p>
          <a:p>
            <a:endParaRPr lang="fr-FR" dirty="0">
              <a:solidFill>
                <a:schemeClr val="dk2"/>
              </a:solidFill>
              <a:latin typeface="Arial Black" panose="020B0A04020102020204" pitchFamily="34" charset="0"/>
            </a:endParaRPr>
          </a:p>
          <a:p>
            <a:r>
              <a:rPr lang="fr-FR" dirty="0">
                <a:solidFill>
                  <a:schemeClr val="dk2"/>
                </a:solidFill>
                <a:latin typeface="Montserrat"/>
              </a:rPr>
              <a:t>❌Incohérence</a:t>
            </a:r>
          </a:p>
          <a:p>
            <a:r>
              <a:rPr lang="fr-FR" dirty="0">
                <a:solidFill>
                  <a:schemeClr val="dk2"/>
                </a:solidFill>
                <a:latin typeface="Montserrat"/>
              </a:rPr>
              <a:t>❌ Manque de structure</a:t>
            </a:r>
          </a:p>
          <a:p>
            <a:r>
              <a:rPr lang="fr-FR" dirty="0">
                <a:solidFill>
                  <a:schemeClr val="dk2"/>
                </a:solidFill>
                <a:latin typeface="Montserrat"/>
              </a:rPr>
              <a:t>❌ Limitation relationnelle</a:t>
            </a:r>
          </a:p>
          <a:p>
            <a:endParaRPr lang="fr-FR" dirty="0">
              <a:solidFill>
                <a:schemeClr val="dk2"/>
              </a:solidFill>
              <a:latin typeface="Arial Black" panose="020B0A04020102020204" pitchFamily="34" charset="0"/>
            </a:endParaRPr>
          </a:p>
        </p:txBody>
      </p:sp>
    </p:spTree>
    <p:extLst>
      <p:ext uri="{BB962C8B-B14F-4D97-AF65-F5344CB8AC3E}">
        <p14:creationId xmlns:p14="http://schemas.microsoft.com/office/powerpoint/2010/main" val="1154366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692" y="243256"/>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fr" sz="1600" dirty="0">
                <a:latin typeface="Montserrat"/>
                <a:ea typeface="Montserrat"/>
                <a:cs typeface="Montserrat"/>
                <a:sym typeface="Montserrat"/>
              </a:rPr>
              <a:t>Fonctionnement – Frontend </a:t>
            </a:r>
            <a:r>
              <a:rPr lang="fr-FR" sz="1600" dirty="0">
                <a:latin typeface="Montserrat"/>
                <a:ea typeface="Montserrat"/>
                <a:cs typeface="Montserrat"/>
                <a:sym typeface="Montserrat"/>
              </a:rPr>
              <a:t>🖌️</a:t>
            </a:r>
            <a:endParaRPr sz="2400" dirty="0">
              <a:latin typeface="Montserrat"/>
              <a:ea typeface="Montserrat"/>
              <a:cs typeface="Montserrat"/>
              <a:sym typeface="Montserrat"/>
            </a:endParaRPr>
          </a:p>
        </p:txBody>
      </p:sp>
      <p:sp>
        <p:nvSpPr>
          <p:cNvPr id="86" name="Google Shape;86;p17"/>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7" name="Google Shape;87;p17"/>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5" name="Graphique 4">
            <a:extLst>
              <a:ext uri="{FF2B5EF4-FFF2-40B4-BE49-F238E27FC236}">
                <a16:creationId xmlns:a16="http://schemas.microsoft.com/office/drawing/2014/main" id="{3FD1FA9E-B114-E38F-A8DD-445CC27CF8C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7946" y="3475063"/>
            <a:ext cx="978544" cy="978544"/>
          </a:xfrm>
          <a:prstGeom prst="rect">
            <a:avLst/>
          </a:prstGeom>
        </p:spPr>
      </p:pic>
      <p:pic>
        <p:nvPicPr>
          <p:cNvPr id="15" name="Image 14">
            <a:extLst>
              <a:ext uri="{FF2B5EF4-FFF2-40B4-BE49-F238E27FC236}">
                <a16:creationId xmlns:a16="http://schemas.microsoft.com/office/drawing/2014/main" id="{51370F7A-F0D8-631C-0CF6-A1A20DD09054}"/>
              </a:ext>
            </a:extLst>
          </p:cNvPr>
          <p:cNvPicPr>
            <a:picLocks noChangeAspect="1"/>
          </p:cNvPicPr>
          <p:nvPr/>
        </p:nvPicPr>
        <p:blipFill>
          <a:blip r:embed="rId6"/>
          <a:stretch>
            <a:fillRect/>
          </a:stretch>
        </p:blipFill>
        <p:spPr>
          <a:xfrm>
            <a:off x="135273" y="2290331"/>
            <a:ext cx="662333" cy="662333"/>
          </a:xfrm>
          <a:prstGeom prst="rect">
            <a:avLst/>
          </a:prstGeom>
        </p:spPr>
      </p:pic>
      <p:pic>
        <p:nvPicPr>
          <p:cNvPr id="17" name="Image 16">
            <a:extLst>
              <a:ext uri="{FF2B5EF4-FFF2-40B4-BE49-F238E27FC236}">
                <a16:creationId xmlns:a16="http://schemas.microsoft.com/office/drawing/2014/main" id="{31E43075-63C4-F0A7-0AF1-79F858F6AB7B}"/>
              </a:ext>
            </a:extLst>
          </p:cNvPr>
          <p:cNvPicPr>
            <a:picLocks noChangeAspect="1"/>
          </p:cNvPicPr>
          <p:nvPr/>
        </p:nvPicPr>
        <p:blipFill>
          <a:blip r:embed="rId7"/>
          <a:stretch>
            <a:fillRect/>
          </a:stretch>
        </p:blipFill>
        <p:spPr>
          <a:xfrm>
            <a:off x="815493" y="2263568"/>
            <a:ext cx="715860" cy="715860"/>
          </a:xfrm>
          <a:prstGeom prst="rect">
            <a:avLst/>
          </a:prstGeom>
        </p:spPr>
      </p:pic>
      <p:pic>
        <p:nvPicPr>
          <p:cNvPr id="19" name="Image 18">
            <a:extLst>
              <a:ext uri="{FF2B5EF4-FFF2-40B4-BE49-F238E27FC236}">
                <a16:creationId xmlns:a16="http://schemas.microsoft.com/office/drawing/2014/main" id="{E94B7355-2072-B655-7ED7-D2ADB7A35D41}"/>
              </a:ext>
            </a:extLst>
          </p:cNvPr>
          <p:cNvPicPr>
            <a:picLocks noChangeAspect="1"/>
          </p:cNvPicPr>
          <p:nvPr/>
        </p:nvPicPr>
        <p:blipFill>
          <a:blip r:embed="rId8"/>
          <a:stretch>
            <a:fillRect/>
          </a:stretch>
        </p:blipFill>
        <p:spPr>
          <a:xfrm>
            <a:off x="912649" y="1236814"/>
            <a:ext cx="642523" cy="642523"/>
          </a:xfrm>
          <a:prstGeom prst="rect">
            <a:avLst/>
          </a:prstGeom>
        </p:spPr>
      </p:pic>
      <p:pic>
        <p:nvPicPr>
          <p:cNvPr id="25" name="Image 24">
            <a:extLst>
              <a:ext uri="{FF2B5EF4-FFF2-40B4-BE49-F238E27FC236}">
                <a16:creationId xmlns:a16="http://schemas.microsoft.com/office/drawing/2014/main" id="{97280AD0-35A9-A482-E9E9-9D73C887159A}"/>
              </a:ext>
            </a:extLst>
          </p:cNvPr>
          <p:cNvPicPr>
            <a:picLocks noChangeAspect="1"/>
          </p:cNvPicPr>
          <p:nvPr/>
        </p:nvPicPr>
        <p:blipFill>
          <a:blip r:embed="rId9"/>
          <a:stretch>
            <a:fillRect/>
          </a:stretch>
        </p:blipFill>
        <p:spPr>
          <a:xfrm>
            <a:off x="1627566" y="2285679"/>
            <a:ext cx="642531" cy="642531"/>
          </a:xfrm>
          <a:prstGeom prst="rect">
            <a:avLst/>
          </a:prstGeom>
        </p:spPr>
      </p:pic>
      <p:cxnSp>
        <p:nvCxnSpPr>
          <p:cNvPr id="31" name="Connecteur droit 30">
            <a:extLst>
              <a:ext uri="{FF2B5EF4-FFF2-40B4-BE49-F238E27FC236}">
                <a16:creationId xmlns:a16="http://schemas.microsoft.com/office/drawing/2014/main" id="{8A128E1F-2D40-FA81-AFE7-FA6EC46915B9}"/>
              </a:ext>
            </a:extLst>
          </p:cNvPr>
          <p:cNvCxnSpPr/>
          <p:nvPr/>
        </p:nvCxnSpPr>
        <p:spPr>
          <a:xfrm>
            <a:off x="2410690" y="1017725"/>
            <a:ext cx="0" cy="4063668"/>
          </a:xfrm>
          <a:prstGeom prst="line">
            <a:avLst/>
          </a:prstGeom>
        </p:spPr>
        <p:style>
          <a:lnRef idx="1">
            <a:schemeClr val="accent1"/>
          </a:lnRef>
          <a:fillRef idx="0">
            <a:schemeClr val="accent1"/>
          </a:fillRef>
          <a:effectRef idx="0">
            <a:schemeClr val="accent1"/>
          </a:effectRef>
          <a:fontRef idx="minor">
            <a:schemeClr val="tx1"/>
          </a:fontRef>
        </p:style>
      </p:cxnSp>
      <p:sp>
        <p:nvSpPr>
          <p:cNvPr id="72" name="ZoneTexte 71">
            <a:extLst>
              <a:ext uri="{FF2B5EF4-FFF2-40B4-BE49-F238E27FC236}">
                <a16:creationId xmlns:a16="http://schemas.microsoft.com/office/drawing/2014/main" id="{5E7FFDF6-ED66-4CF7-5D32-7AA28FBFEACC}"/>
              </a:ext>
            </a:extLst>
          </p:cNvPr>
          <p:cNvSpPr txBox="1"/>
          <p:nvPr/>
        </p:nvSpPr>
        <p:spPr>
          <a:xfrm>
            <a:off x="2657376" y="1076335"/>
            <a:ext cx="6149411" cy="1384995"/>
          </a:xfrm>
          <a:prstGeom prst="rect">
            <a:avLst/>
          </a:prstGeom>
          <a:noFill/>
        </p:spPr>
        <p:txBody>
          <a:bodyPr wrap="square" rtlCol="0">
            <a:spAutoFit/>
          </a:bodyPr>
          <a:lstStyle/>
          <a:p>
            <a:r>
              <a:rPr lang="fr-FR" dirty="0">
                <a:solidFill>
                  <a:schemeClr val="dk2"/>
                </a:solidFill>
                <a:latin typeface="Arial Black" panose="020B0A04020102020204" pitchFamily="34" charset="0"/>
              </a:rPr>
              <a:t>HTML5, CSS3 et JavaScript :</a:t>
            </a:r>
            <a:r>
              <a:rPr lang="fr-FR" sz="1100" dirty="0"/>
              <a:t> </a:t>
            </a:r>
            <a:r>
              <a:rPr lang="fr-FR" dirty="0">
                <a:solidFill>
                  <a:schemeClr val="dk2"/>
                </a:solidFill>
                <a:latin typeface="Arial Black" panose="020B0A04020102020204" pitchFamily="34" charset="0"/>
              </a:rPr>
              <a:t>les technologies fondamentales du web moderne</a:t>
            </a:r>
            <a:r>
              <a:rPr lang="fr-FR" sz="1100" dirty="0">
                <a:solidFill>
                  <a:schemeClr val="dk2"/>
                </a:solidFill>
                <a:latin typeface="Arial Black" panose="020B0A04020102020204" pitchFamily="34" charset="0"/>
              </a:rPr>
              <a:t>:</a:t>
            </a:r>
          </a:p>
          <a:p>
            <a:endParaRPr lang="fr-FR" dirty="0">
              <a:solidFill>
                <a:schemeClr val="dk2"/>
              </a:solidFill>
              <a:latin typeface="Montserrat"/>
            </a:endParaRPr>
          </a:p>
          <a:p>
            <a:r>
              <a:rPr lang="fr-FR" dirty="0">
                <a:solidFill>
                  <a:schemeClr val="dk2"/>
                </a:solidFill>
                <a:latin typeface="Montserrat"/>
              </a:rPr>
              <a:t>✔️Structure sémantique</a:t>
            </a:r>
          </a:p>
          <a:p>
            <a:r>
              <a:rPr lang="fr-FR" dirty="0">
                <a:solidFill>
                  <a:schemeClr val="dk2"/>
                </a:solidFill>
                <a:latin typeface="Montserrat"/>
              </a:rPr>
              <a:t>✔️ Stylisation élégante et des </a:t>
            </a:r>
          </a:p>
          <a:p>
            <a:r>
              <a:rPr lang="fr-FR" dirty="0">
                <a:solidFill>
                  <a:schemeClr val="dk2"/>
                </a:solidFill>
                <a:latin typeface="Montserrat"/>
              </a:rPr>
              <a:t>✔️ Interactions dynamiques</a:t>
            </a:r>
          </a:p>
        </p:txBody>
      </p:sp>
      <p:sp>
        <p:nvSpPr>
          <p:cNvPr id="2" name="ZoneTexte 1">
            <a:extLst>
              <a:ext uri="{FF2B5EF4-FFF2-40B4-BE49-F238E27FC236}">
                <a16:creationId xmlns:a16="http://schemas.microsoft.com/office/drawing/2014/main" id="{13AEF45C-518C-48BB-F05C-6332E4A7932E}"/>
              </a:ext>
            </a:extLst>
          </p:cNvPr>
          <p:cNvSpPr txBox="1"/>
          <p:nvPr/>
        </p:nvSpPr>
        <p:spPr>
          <a:xfrm>
            <a:off x="2709573" y="2747457"/>
            <a:ext cx="4806861" cy="1815882"/>
          </a:xfrm>
          <a:prstGeom prst="rect">
            <a:avLst/>
          </a:prstGeom>
          <a:noFill/>
        </p:spPr>
        <p:txBody>
          <a:bodyPr wrap="square" rtlCol="0">
            <a:spAutoFit/>
          </a:bodyPr>
          <a:lstStyle/>
          <a:p>
            <a:r>
              <a:rPr lang="fr-FR" dirty="0">
                <a:solidFill>
                  <a:schemeClr val="dk2"/>
                </a:solidFill>
                <a:latin typeface="Arial Black" panose="020B0A04020102020204" pitchFamily="34" charset="0"/>
              </a:rPr>
              <a:t>Vue.js :</a:t>
            </a:r>
          </a:p>
          <a:p>
            <a:endParaRPr lang="fr-FR" dirty="0">
              <a:solidFill>
                <a:schemeClr val="dk2"/>
              </a:solidFill>
              <a:latin typeface="Arial Black" panose="020B0A04020102020204" pitchFamily="34" charset="0"/>
            </a:endParaRPr>
          </a:p>
          <a:p>
            <a:r>
              <a:rPr lang="fr-FR" dirty="0">
                <a:solidFill>
                  <a:schemeClr val="dk2"/>
                </a:solidFill>
                <a:latin typeface="Montserrat"/>
              </a:rPr>
              <a:t>✔️ Moderne</a:t>
            </a:r>
          </a:p>
          <a:p>
            <a:r>
              <a:rPr lang="fr-FR" dirty="0">
                <a:solidFill>
                  <a:schemeClr val="dk2"/>
                </a:solidFill>
                <a:latin typeface="Montserrat"/>
              </a:rPr>
              <a:t>✔️ Réactif</a:t>
            </a:r>
          </a:p>
          <a:p>
            <a:r>
              <a:rPr lang="fr-FR" dirty="0">
                <a:solidFill>
                  <a:schemeClr val="dk2"/>
                </a:solidFill>
                <a:latin typeface="Montserrat"/>
              </a:rPr>
              <a:t>✔️ Composants réutilisables</a:t>
            </a:r>
          </a:p>
          <a:p>
            <a:r>
              <a:rPr lang="fr-FR" dirty="0">
                <a:solidFill>
                  <a:schemeClr val="dk2"/>
                </a:solidFill>
                <a:latin typeface="Montserrat"/>
              </a:rPr>
              <a:t>✔️ Gestion efficace des données</a:t>
            </a:r>
          </a:p>
          <a:p>
            <a:r>
              <a:rPr lang="fr-FR" dirty="0">
                <a:solidFill>
                  <a:schemeClr val="dk2"/>
                </a:solidFill>
                <a:latin typeface="Montserrat"/>
              </a:rPr>
              <a:t>✔️ Expérience utilisateur intuitive</a:t>
            </a:r>
          </a:p>
          <a:p>
            <a:r>
              <a:rPr lang="fr-FR" dirty="0">
                <a:solidFill>
                  <a:schemeClr val="dk2"/>
                </a:solidFill>
                <a:latin typeface="Montserrat"/>
              </a:rPr>
              <a:t>✔️ Maintenance simplifiée</a:t>
            </a:r>
          </a:p>
        </p:txBody>
      </p:sp>
      <p:sp>
        <p:nvSpPr>
          <p:cNvPr id="3" name="ZoneTexte 2">
            <a:extLst>
              <a:ext uri="{FF2B5EF4-FFF2-40B4-BE49-F238E27FC236}">
                <a16:creationId xmlns:a16="http://schemas.microsoft.com/office/drawing/2014/main" id="{1A8F9D54-E60F-B441-E113-5FEFAED4309A}"/>
              </a:ext>
            </a:extLst>
          </p:cNvPr>
          <p:cNvSpPr txBox="1"/>
          <p:nvPr/>
        </p:nvSpPr>
        <p:spPr>
          <a:xfrm>
            <a:off x="797606" y="881115"/>
            <a:ext cx="1103227" cy="307777"/>
          </a:xfrm>
          <a:prstGeom prst="rect">
            <a:avLst/>
          </a:prstGeom>
          <a:noFill/>
        </p:spPr>
        <p:txBody>
          <a:bodyPr wrap="square" rtlCol="0">
            <a:spAutoFit/>
          </a:bodyPr>
          <a:lstStyle/>
          <a:p>
            <a:r>
              <a:rPr lang="fr-FR" dirty="0">
                <a:solidFill>
                  <a:schemeClr val="dk2"/>
                </a:solidFill>
                <a:latin typeface="Arial Black" panose="020B0A04020102020204" pitchFamily="34" charset="0"/>
              </a:rPr>
              <a:t>Frontend</a:t>
            </a:r>
          </a:p>
        </p:txBody>
      </p:sp>
    </p:spTree>
    <p:extLst>
      <p:ext uri="{BB962C8B-B14F-4D97-AF65-F5344CB8AC3E}">
        <p14:creationId xmlns:p14="http://schemas.microsoft.com/office/powerpoint/2010/main" val="2354584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0" y="2397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fr" sz="1600" dirty="0">
                <a:latin typeface="Montserrat"/>
                <a:ea typeface="Montserrat"/>
                <a:cs typeface="Montserrat"/>
                <a:sym typeface="Montserrat"/>
              </a:rPr>
              <a:t>Fonctionnement – Backend </a:t>
            </a:r>
            <a:r>
              <a:rPr lang="fr-FR" sz="1600" dirty="0">
                <a:latin typeface="Montserrat"/>
                <a:ea typeface="Montserrat"/>
                <a:cs typeface="Montserrat"/>
                <a:sym typeface="Montserrat"/>
              </a:rPr>
              <a:t>🛠️</a:t>
            </a:r>
            <a:endParaRPr sz="2400" dirty="0">
              <a:latin typeface="Montserrat"/>
              <a:ea typeface="Montserrat"/>
              <a:cs typeface="Montserrat"/>
              <a:sym typeface="Montserrat"/>
            </a:endParaRPr>
          </a:p>
        </p:txBody>
      </p:sp>
      <p:sp>
        <p:nvSpPr>
          <p:cNvPr id="86" name="Google Shape;86;p17"/>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7" name="Google Shape;87;p17"/>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7" name="Graphique 6">
            <a:extLst>
              <a:ext uri="{FF2B5EF4-FFF2-40B4-BE49-F238E27FC236}">
                <a16:creationId xmlns:a16="http://schemas.microsoft.com/office/drawing/2014/main" id="{EDD8B85F-C940-0278-943D-D702341E6ED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9381" y="3761661"/>
            <a:ext cx="741811" cy="741811"/>
          </a:xfrm>
          <a:prstGeom prst="rect">
            <a:avLst/>
          </a:prstGeom>
        </p:spPr>
      </p:pic>
      <p:pic>
        <p:nvPicPr>
          <p:cNvPr id="21" name="Image 20">
            <a:extLst>
              <a:ext uri="{FF2B5EF4-FFF2-40B4-BE49-F238E27FC236}">
                <a16:creationId xmlns:a16="http://schemas.microsoft.com/office/drawing/2014/main" id="{67565D2B-60C1-6078-5EDB-C71C30444164}"/>
              </a:ext>
            </a:extLst>
          </p:cNvPr>
          <p:cNvPicPr>
            <a:picLocks noChangeAspect="1"/>
          </p:cNvPicPr>
          <p:nvPr/>
        </p:nvPicPr>
        <p:blipFill>
          <a:blip r:embed="rId6"/>
          <a:stretch>
            <a:fillRect/>
          </a:stretch>
        </p:blipFill>
        <p:spPr>
          <a:xfrm>
            <a:off x="311701" y="1424741"/>
            <a:ext cx="620177" cy="620177"/>
          </a:xfrm>
          <a:prstGeom prst="rect">
            <a:avLst/>
          </a:prstGeom>
        </p:spPr>
      </p:pic>
      <p:pic>
        <p:nvPicPr>
          <p:cNvPr id="65" name="Graphique 64">
            <a:extLst>
              <a:ext uri="{FF2B5EF4-FFF2-40B4-BE49-F238E27FC236}">
                <a16:creationId xmlns:a16="http://schemas.microsoft.com/office/drawing/2014/main" id="{5B4CD7A6-985C-4E1F-AA6D-91BC57E6CA3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9107" y="2354326"/>
            <a:ext cx="1142361" cy="1142361"/>
          </a:xfrm>
          <a:prstGeom prst="rect">
            <a:avLst/>
          </a:prstGeom>
        </p:spPr>
      </p:pic>
      <p:cxnSp>
        <p:nvCxnSpPr>
          <p:cNvPr id="66" name="Connecteur droit 65">
            <a:extLst>
              <a:ext uri="{FF2B5EF4-FFF2-40B4-BE49-F238E27FC236}">
                <a16:creationId xmlns:a16="http://schemas.microsoft.com/office/drawing/2014/main" id="{A0794810-E66E-A9E0-AC5A-546A2F52A12C}"/>
              </a:ext>
            </a:extLst>
          </p:cNvPr>
          <p:cNvCxnSpPr/>
          <p:nvPr/>
        </p:nvCxnSpPr>
        <p:spPr>
          <a:xfrm>
            <a:off x="4667744" y="1028651"/>
            <a:ext cx="0" cy="4063668"/>
          </a:xfrm>
          <a:prstGeom prst="line">
            <a:avLst/>
          </a:prstGeom>
        </p:spPr>
        <p:style>
          <a:lnRef idx="1">
            <a:schemeClr val="accent1"/>
          </a:lnRef>
          <a:fillRef idx="0">
            <a:schemeClr val="accent1"/>
          </a:fillRef>
          <a:effectRef idx="0">
            <a:schemeClr val="accent1"/>
          </a:effectRef>
          <a:fontRef idx="minor">
            <a:schemeClr val="tx1"/>
          </a:fontRef>
        </p:style>
      </p:cxnSp>
      <p:sp>
        <p:nvSpPr>
          <p:cNvPr id="72" name="ZoneTexte 71">
            <a:extLst>
              <a:ext uri="{FF2B5EF4-FFF2-40B4-BE49-F238E27FC236}">
                <a16:creationId xmlns:a16="http://schemas.microsoft.com/office/drawing/2014/main" id="{5E7FFDF6-ED66-4CF7-5D32-7AA28FBFEACC}"/>
              </a:ext>
            </a:extLst>
          </p:cNvPr>
          <p:cNvSpPr txBox="1"/>
          <p:nvPr/>
        </p:nvSpPr>
        <p:spPr>
          <a:xfrm>
            <a:off x="224275" y="966498"/>
            <a:ext cx="1060155" cy="307777"/>
          </a:xfrm>
          <a:prstGeom prst="rect">
            <a:avLst/>
          </a:prstGeom>
          <a:noFill/>
        </p:spPr>
        <p:txBody>
          <a:bodyPr wrap="square" rtlCol="0">
            <a:spAutoFit/>
          </a:bodyPr>
          <a:lstStyle/>
          <a:p>
            <a:r>
              <a:rPr lang="fr-FR" dirty="0">
                <a:solidFill>
                  <a:schemeClr val="dk2"/>
                </a:solidFill>
                <a:latin typeface="Arial Black" panose="020B0A04020102020204" pitchFamily="34" charset="0"/>
              </a:rPr>
              <a:t>Backend</a:t>
            </a:r>
          </a:p>
        </p:txBody>
      </p:sp>
      <p:sp>
        <p:nvSpPr>
          <p:cNvPr id="2" name="ZoneTexte 1">
            <a:extLst>
              <a:ext uri="{FF2B5EF4-FFF2-40B4-BE49-F238E27FC236}">
                <a16:creationId xmlns:a16="http://schemas.microsoft.com/office/drawing/2014/main" id="{7157C00C-145B-C3BE-AC5C-8D159A8F7A1B}"/>
              </a:ext>
            </a:extLst>
          </p:cNvPr>
          <p:cNvSpPr txBox="1"/>
          <p:nvPr/>
        </p:nvSpPr>
        <p:spPr>
          <a:xfrm>
            <a:off x="1416511" y="1195721"/>
            <a:ext cx="3392128" cy="1361911"/>
          </a:xfrm>
          <a:prstGeom prst="rect">
            <a:avLst/>
          </a:prstGeom>
          <a:noFill/>
        </p:spPr>
        <p:txBody>
          <a:bodyPr wrap="square" rtlCol="0">
            <a:spAutoFit/>
          </a:bodyPr>
          <a:lstStyle/>
          <a:p>
            <a:r>
              <a:rPr lang="fr-FR" sz="1200" dirty="0">
                <a:solidFill>
                  <a:schemeClr val="dk2"/>
                </a:solidFill>
                <a:latin typeface="Arial Black" panose="020B0A04020102020204" pitchFamily="34" charset="0"/>
              </a:rPr>
              <a:t>Python : Un langage polyvalent et puissant pour le backend</a:t>
            </a:r>
          </a:p>
          <a:p>
            <a:endParaRPr lang="fr-FR" sz="1050" dirty="0"/>
          </a:p>
          <a:p>
            <a:r>
              <a:rPr lang="fr-FR" sz="1200" dirty="0">
                <a:solidFill>
                  <a:schemeClr val="dk2"/>
                </a:solidFill>
                <a:latin typeface="Montserrat"/>
              </a:rPr>
              <a:t>✔️ Simplicité et Lisibilité</a:t>
            </a:r>
          </a:p>
          <a:p>
            <a:r>
              <a:rPr lang="fr-FR" sz="1200" dirty="0">
                <a:solidFill>
                  <a:schemeClr val="dk2"/>
                </a:solidFill>
                <a:latin typeface="Montserrat"/>
              </a:rPr>
              <a:t>✔️ Écosystème Riche</a:t>
            </a:r>
          </a:p>
          <a:p>
            <a:r>
              <a:rPr lang="fr-FR" sz="1200" dirty="0">
                <a:solidFill>
                  <a:schemeClr val="dk2"/>
                </a:solidFill>
                <a:latin typeface="Montserrat"/>
              </a:rPr>
              <a:t>✔️ Développement Rapide</a:t>
            </a:r>
          </a:p>
          <a:p>
            <a:r>
              <a:rPr lang="fr-FR" sz="1200" dirty="0">
                <a:solidFill>
                  <a:schemeClr val="dk2"/>
                </a:solidFill>
                <a:latin typeface="Montserrat"/>
              </a:rPr>
              <a:t>✔️ Scalabilité</a:t>
            </a:r>
          </a:p>
        </p:txBody>
      </p:sp>
      <p:sp>
        <p:nvSpPr>
          <p:cNvPr id="3" name="ZoneTexte 2">
            <a:extLst>
              <a:ext uri="{FF2B5EF4-FFF2-40B4-BE49-F238E27FC236}">
                <a16:creationId xmlns:a16="http://schemas.microsoft.com/office/drawing/2014/main" id="{E7815AC6-2B7D-7BE3-8DD9-A4F0B5118010}"/>
              </a:ext>
            </a:extLst>
          </p:cNvPr>
          <p:cNvSpPr txBox="1"/>
          <p:nvPr/>
        </p:nvSpPr>
        <p:spPr>
          <a:xfrm>
            <a:off x="1379230" y="2992219"/>
            <a:ext cx="3375720" cy="1538883"/>
          </a:xfrm>
          <a:prstGeom prst="rect">
            <a:avLst/>
          </a:prstGeom>
          <a:noFill/>
        </p:spPr>
        <p:txBody>
          <a:bodyPr wrap="square" rtlCol="0">
            <a:spAutoFit/>
          </a:bodyPr>
          <a:lstStyle/>
          <a:p>
            <a:r>
              <a:rPr lang="fr-FR" sz="1200" dirty="0">
                <a:solidFill>
                  <a:schemeClr val="dk2"/>
                </a:solidFill>
                <a:latin typeface="Arial Black" panose="020B0A04020102020204" pitchFamily="34" charset="0"/>
              </a:rPr>
              <a:t>Django – Un Framework Web Rapide et Sécurisé</a:t>
            </a:r>
          </a:p>
          <a:p>
            <a:endParaRPr lang="fr-FR" sz="1200" dirty="0">
              <a:solidFill>
                <a:schemeClr val="dk2"/>
              </a:solidFill>
              <a:latin typeface="Montserrat"/>
            </a:endParaRPr>
          </a:p>
          <a:p>
            <a:r>
              <a:rPr lang="fr-FR" sz="1200" dirty="0">
                <a:solidFill>
                  <a:schemeClr val="dk2"/>
                </a:solidFill>
                <a:latin typeface="Montserrat"/>
              </a:rPr>
              <a:t>✔️ Architecture Solide</a:t>
            </a:r>
            <a:br>
              <a:rPr lang="fr-FR" sz="1200" dirty="0">
                <a:solidFill>
                  <a:schemeClr val="dk2"/>
                </a:solidFill>
                <a:latin typeface="Montserrat"/>
              </a:rPr>
            </a:br>
            <a:r>
              <a:rPr lang="fr-FR" sz="1200" dirty="0">
                <a:solidFill>
                  <a:schemeClr val="dk2"/>
                </a:solidFill>
                <a:latin typeface="Montserrat"/>
              </a:rPr>
              <a:t>✔️ Fonctionnalités Intégrées</a:t>
            </a:r>
            <a:br>
              <a:rPr lang="fr-FR" sz="1200" dirty="0">
                <a:solidFill>
                  <a:schemeClr val="dk2"/>
                </a:solidFill>
                <a:latin typeface="Montserrat"/>
              </a:rPr>
            </a:br>
            <a:r>
              <a:rPr lang="fr-FR" sz="1200" dirty="0">
                <a:solidFill>
                  <a:schemeClr val="dk2"/>
                </a:solidFill>
                <a:latin typeface="Montserrat"/>
              </a:rPr>
              <a:t>✔️ Philosophie "Batteries Incluses"</a:t>
            </a:r>
            <a:br>
              <a:rPr lang="fr-FR" sz="1200" dirty="0">
                <a:solidFill>
                  <a:schemeClr val="dk2"/>
                </a:solidFill>
                <a:latin typeface="Montserrat"/>
              </a:rPr>
            </a:br>
            <a:r>
              <a:rPr lang="fr-FR" sz="1200" dirty="0">
                <a:solidFill>
                  <a:schemeClr val="dk2"/>
                </a:solidFill>
                <a:latin typeface="Montserrat"/>
              </a:rPr>
              <a:t>✔️ Performance et Évolutivité</a:t>
            </a:r>
            <a:br>
              <a:rPr lang="fr-FR" sz="1100" dirty="0"/>
            </a:br>
            <a:endParaRPr lang="fr-FR" sz="1000" dirty="0"/>
          </a:p>
        </p:txBody>
      </p:sp>
      <p:pic>
        <p:nvPicPr>
          <p:cNvPr id="4" name="Image 3">
            <a:extLst>
              <a:ext uri="{FF2B5EF4-FFF2-40B4-BE49-F238E27FC236}">
                <a16:creationId xmlns:a16="http://schemas.microsoft.com/office/drawing/2014/main" id="{BDF707D3-1364-F485-D7F0-B1DFDBAAA06B}"/>
              </a:ext>
            </a:extLst>
          </p:cNvPr>
          <p:cNvPicPr>
            <a:picLocks noChangeAspect="1"/>
          </p:cNvPicPr>
          <p:nvPr/>
        </p:nvPicPr>
        <p:blipFill>
          <a:blip r:embed="rId9"/>
          <a:stretch>
            <a:fillRect/>
          </a:stretch>
        </p:blipFill>
        <p:spPr>
          <a:xfrm>
            <a:off x="4719115" y="2690851"/>
            <a:ext cx="1274322" cy="1414757"/>
          </a:xfrm>
          <a:prstGeom prst="rect">
            <a:avLst/>
          </a:prstGeom>
        </p:spPr>
      </p:pic>
      <p:pic>
        <p:nvPicPr>
          <p:cNvPr id="6" name="Image 5">
            <a:extLst>
              <a:ext uri="{FF2B5EF4-FFF2-40B4-BE49-F238E27FC236}">
                <a16:creationId xmlns:a16="http://schemas.microsoft.com/office/drawing/2014/main" id="{A29C8257-4FF9-A282-0E51-B7C1C297D4F3}"/>
              </a:ext>
            </a:extLst>
          </p:cNvPr>
          <p:cNvPicPr>
            <a:picLocks noChangeAspect="1"/>
          </p:cNvPicPr>
          <p:nvPr/>
        </p:nvPicPr>
        <p:blipFill>
          <a:blip r:embed="rId10"/>
          <a:stretch>
            <a:fillRect/>
          </a:stretch>
        </p:blipFill>
        <p:spPr>
          <a:xfrm>
            <a:off x="4966462" y="1424741"/>
            <a:ext cx="779628" cy="779628"/>
          </a:xfrm>
          <a:prstGeom prst="rect">
            <a:avLst/>
          </a:prstGeom>
        </p:spPr>
      </p:pic>
      <p:cxnSp>
        <p:nvCxnSpPr>
          <p:cNvPr id="8" name="Connecteur droit 7">
            <a:extLst>
              <a:ext uri="{FF2B5EF4-FFF2-40B4-BE49-F238E27FC236}">
                <a16:creationId xmlns:a16="http://schemas.microsoft.com/office/drawing/2014/main" id="{659F5F30-C6DF-244C-0550-96DCE296EEAC}"/>
              </a:ext>
            </a:extLst>
          </p:cNvPr>
          <p:cNvCxnSpPr/>
          <p:nvPr/>
        </p:nvCxnSpPr>
        <p:spPr>
          <a:xfrm>
            <a:off x="1346066" y="1028651"/>
            <a:ext cx="0" cy="4063668"/>
          </a:xfrm>
          <a:prstGeom prst="line">
            <a:avLst/>
          </a:prstGeom>
        </p:spPr>
        <p:style>
          <a:lnRef idx="1">
            <a:schemeClr val="accent1"/>
          </a:lnRef>
          <a:fillRef idx="0">
            <a:schemeClr val="accent1"/>
          </a:fillRef>
          <a:effectRef idx="0">
            <a:schemeClr val="accent1"/>
          </a:effectRef>
          <a:fontRef idx="minor">
            <a:schemeClr val="tx1"/>
          </a:fontRef>
        </p:style>
      </p:cxnSp>
      <p:sp>
        <p:nvSpPr>
          <p:cNvPr id="10" name="ZoneTexte 9">
            <a:extLst>
              <a:ext uri="{FF2B5EF4-FFF2-40B4-BE49-F238E27FC236}">
                <a16:creationId xmlns:a16="http://schemas.microsoft.com/office/drawing/2014/main" id="{F2C74BEA-6FE5-0730-A7EC-0F9ACC328E5B}"/>
              </a:ext>
            </a:extLst>
          </p:cNvPr>
          <p:cNvSpPr txBox="1"/>
          <p:nvPr/>
        </p:nvSpPr>
        <p:spPr>
          <a:xfrm>
            <a:off x="4808639" y="1037892"/>
            <a:ext cx="1151634" cy="307777"/>
          </a:xfrm>
          <a:prstGeom prst="rect">
            <a:avLst/>
          </a:prstGeom>
          <a:noFill/>
        </p:spPr>
        <p:txBody>
          <a:bodyPr wrap="square" rtlCol="0">
            <a:spAutoFit/>
          </a:bodyPr>
          <a:lstStyle/>
          <a:p>
            <a:r>
              <a:rPr lang="fr-FR" dirty="0" err="1">
                <a:solidFill>
                  <a:schemeClr val="dk2"/>
                </a:solidFill>
                <a:latin typeface="Arial Black" panose="020B0A04020102020204" pitchFamily="34" charset="0"/>
              </a:rPr>
              <a:t>Database</a:t>
            </a:r>
            <a:endParaRPr lang="fr-FR" dirty="0">
              <a:solidFill>
                <a:schemeClr val="dk2"/>
              </a:solidFill>
              <a:latin typeface="Arial Black" panose="020B0A04020102020204" pitchFamily="34" charset="0"/>
            </a:endParaRPr>
          </a:p>
        </p:txBody>
      </p:sp>
      <p:sp>
        <p:nvSpPr>
          <p:cNvPr id="12" name="ZoneTexte 11">
            <a:extLst>
              <a:ext uri="{FF2B5EF4-FFF2-40B4-BE49-F238E27FC236}">
                <a16:creationId xmlns:a16="http://schemas.microsoft.com/office/drawing/2014/main" id="{72416C1D-B55D-BDE8-88EA-33EAA5B43E41}"/>
              </a:ext>
            </a:extLst>
          </p:cNvPr>
          <p:cNvSpPr txBox="1"/>
          <p:nvPr/>
        </p:nvSpPr>
        <p:spPr>
          <a:xfrm>
            <a:off x="6042964" y="1994482"/>
            <a:ext cx="3077997" cy="1862048"/>
          </a:xfrm>
          <a:prstGeom prst="rect">
            <a:avLst/>
          </a:prstGeom>
          <a:noFill/>
        </p:spPr>
        <p:txBody>
          <a:bodyPr wrap="square" rtlCol="0">
            <a:spAutoFit/>
          </a:bodyPr>
          <a:lstStyle/>
          <a:p>
            <a:r>
              <a:rPr lang="fr-FR" sz="1200" dirty="0">
                <a:solidFill>
                  <a:schemeClr val="dk2"/>
                </a:solidFill>
                <a:latin typeface="Arial Black" panose="020B0A04020102020204" pitchFamily="34" charset="0"/>
              </a:rPr>
              <a:t>PostgreSQL – Une Base de Données Robuste et Flexible</a:t>
            </a:r>
          </a:p>
          <a:p>
            <a:endParaRPr lang="fr-FR" sz="1000" b="1" dirty="0"/>
          </a:p>
          <a:p>
            <a:r>
              <a:rPr lang="fr-FR" sz="1200" dirty="0">
                <a:solidFill>
                  <a:schemeClr val="dk2"/>
                </a:solidFill>
                <a:latin typeface="Montserrat"/>
              </a:rPr>
              <a:t>✔️ Robustesse et Fiabilité</a:t>
            </a:r>
            <a:br>
              <a:rPr lang="fr-FR" sz="1200" dirty="0">
                <a:solidFill>
                  <a:schemeClr val="dk2"/>
                </a:solidFill>
                <a:latin typeface="Montserrat"/>
              </a:rPr>
            </a:br>
            <a:r>
              <a:rPr lang="fr-FR" sz="1200" dirty="0">
                <a:solidFill>
                  <a:schemeClr val="dk2"/>
                </a:solidFill>
                <a:latin typeface="Montserrat"/>
              </a:rPr>
              <a:t>✔️ Fonctionnalités Avancées</a:t>
            </a:r>
            <a:br>
              <a:rPr lang="fr-FR" sz="1200" dirty="0">
                <a:solidFill>
                  <a:schemeClr val="dk2"/>
                </a:solidFill>
                <a:latin typeface="Montserrat"/>
              </a:rPr>
            </a:br>
            <a:r>
              <a:rPr lang="fr-FR" sz="1200" dirty="0">
                <a:solidFill>
                  <a:schemeClr val="dk2"/>
                </a:solidFill>
                <a:latin typeface="Montserrat"/>
              </a:rPr>
              <a:t>✔️ Extensibilité</a:t>
            </a:r>
            <a:br>
              <a:rPr lang="fr-FR" sz="1200" dirty="0">
                <a:solidFill>
                  <a:schemeClr val="dk2"/>
                </a:solidFill>
                <a:latin typeface="Montserrat"/>
              </a:rPr>
            </a:br>
            <a:r>
              <a:rPr lang="fr-FR" sz="1200" dirty="0">
                <a:solidFill>
                  <a:schemeClr val="dk2"/>
                </a:solidFill>
                <a:latin typeface="Montserrat"/>
              </a:rPr>
              <a:t>✔️ Gestion Efficace des Données</a:t>
            </a:r>
            <a:br>
              <a:rPr lang="fr-FR" sz="1200" dirty="0">
                <a:solidFill>
                  <a:schemeClr val="dk2"/>
                </a:solidFill>
                <a:latin typeface="Montserrat"/>
              </a:rPr>
            </a:br>
            <a:r>
              <a:rPr lang="fr-FR" sz="1200" dirty="0">
                <a:solidFill>
                  <a:schemeClr val="dk2"/>
                </a:solidFill>
                <a:latin typeface="Montserrat"/>
              </a:rPr>
              <a:t>✔️ Sécurité et Intégrité</a:t>
            </a:r>
            <a:br>
              <a:rPr lang="fr-FR" sz="1200" dirty="0">
                <a:solidFill>
                  <a:schemeClr val="dk2"/>
                </a:solidFill>
                <a:latin typeface="Montserrat"/>
              </a:rPr>
            </a:br>
            <a:r>
              <a:rPr lang="fr-FR" sz="1200" dirty="0">
                <a:solidFill>
                  <a:schemeClr val="dk2"/>
                </a:solidFill>
                <a:latin typeface="Montserrat"/>
              </a:rPr>
              <a:t>✔️ Communauté Active</a:t>
            </a:r>
            <a:br>
              <a:rPr lang="fr-FR" sz="1050" dirty="0"/>
            </a:br>
            <a:endParaRPr lang="fr-FR" sz="900" dirty="0"/>
          </a:p>
        </p:txBody>
      </p:sp>
      <p:cxnSp>
        <p:nvCxnSpPr>
          <p:cNvPr id="14" name="Connecteur droit 13">
            <a:extLst>
              <a:ext uri="{FF2B5EF4-FFF2-40B4-BE49-F238E27FC236}">
                <a16:creationId xmlns:a16="http://schemas.microsoft.com/office/drawing/2014/main" id="{6B9DBE96-ABEE-0053-8683-0D72D07D67B0}"/>
              </a:ext>
            </a:extLst>
          </p:cNvPr>
          <p:cNvCxnSpPr>
            <a:cxnSpLocks/>
          </p:cNvCxnSpPr>
          <p:nvPr/>
        </p:nvCxnSpPr>
        <p:spPr>
          <a:xfrm>
            <a:off x="6018200" y="1037892"/>
            <a:ext cx="0" cy="406366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27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0" y="2397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fr" sz="1600" dirty="0">
                <a:latin typeface="Montserrat"/>
                <a:ea typeface="Montserrat"/>
                <a:cs typeface="Montserrat"/>
                <a:sym typeface="Montserrat"/>
              </a:rPr>
              <a:t>Fonctionnement – Herbergement et service de paiement en ligne </a:t>
            </a:r>
            <a:r>
              <a:rPr lang="fr-FR" sz="1600" dirty="0">
                <a:latin typeface="Montserrat"/>
                <a:ea typeface="Montserrat"/>
                <a:cs typeface="Montserrat"/>
                <a:sym typeface="Montserrat"/>
              </a:rPr>
              <a:t>🖥️💳</a:t>
            </a:r>
            <a:endParaRPr sz="2400" dirty="0">
              <a:latin typeface="Montserrat"/>
              <a:ea typeface="Montserrat"/>
              <a:cs typeface="Montserrat"/>
              <a:sym typeface="Montserrat"/>
            </a:endParaRPr>
          </a:p>
        </p:txBody>
      </p:sp>
      <p:sp>
        <p:nvSpPr>
          <p:cNvPr id="86" name="Google Shape;86;p17"/>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7" name="Google Shape;87;p17"/>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29" name="Image 28">
            <a:extLst>
              <a:ext uri="{FF2B5EF4-FFF2-40B4-BE49-F238E27FC236}">
                <a16:creationId xmlns:a16="http://schemas.microsoft.com/office/drawing/2014/main" id="{A9063B30-BDE9-B51E-EB00-A48CE3B2E7BD}"/>
              </a:ext>
            </a:extLst>
          </p:cNvPr>
          <p:cNvPicPr>
            <a:picLocks noChangeAspect="1"/>
          </p:cNvPicPr>
          <p:nvPr/>
        </p:nvPicPr>
        <p:blipFill>
          <a:blip r:embed="rId4"/>
          <a:stretch>
            <a:fillRect/>
          </a:stretch>
        </p:blipFill>
        <p:spPr>
          <a:xfrm>
            <a:off x="334715" y="1379400"/>
            <a:ext cx="708526" cy="708526"/>
          </a:xfrm>
          <a:prstGeom prst="rect">
            <a:avLst/>
          </a:prstGeom>
        </p:spPr>
      </p:pic>
      <p:cxnSp>
        <p:nvCxnSpPr>
          <p:cNvPr id="31" name="Connecteur droit 30">
            <a:extLst>
              <a:ext uri="{FF2B5EF4-FFF2-40B4-BE49-F238E27FC236}">
                <a16:creationId xmlns:a16="http://schemas.microsoft.com/office/drawing/2014/main" id="{8A128E1F-2D40-FA81-AFE7-FA6EC46915B9}"/>
              </a:ext>
            </a:extLst>
          </p:cNvPr>
          <p:cNvCxnSpPr/>
          <p:nvPr/>
        </p:nvCxnSpPr>
        <p:spPr>
          <a:xfrm>
            <a:off x="1437507" y="932573"/>
            <a:ext cx="0" cy="4063668"/>
          </a:xfrm>
          <a:prstGeom prst="line">
            <a:avLst/>
          </a:prstGeom>
        </p:spPr>
        <p:style>
          <a:lnRef idx="1">
            <a:schemeClr val="accent1"/>
          </a:lnRef>
          <a:fillRef idx="0">
            <a:schemeClr val="accent1"/>
          </a:fillRef>
          <a:effectRef idx="0">
            <a:schemeClr val="accent1"/>
          </a:effectRef>
          <a:fontRef idx="minor">
            <a:schemeClr val="tx1"/>
          </a:fontRef>
        </p:style>
      </p:cxnSp>
      <p:sp>
        <p:nvSpPr>
          <p:cNvPr id="74" name="ZoneTexte 73">
            <a:extLst>
              <a:ext uri="{FF2B5EF4-FFF2-40B4-BE49-F238E27FC236}">
                <a16:creationId xmlns:a16="http://schemas.microsoft.com/office/drawing/2014/main" id="{68E3C1A5-5A6A-2298-4CD7-4D8CE89C4E0C}"/>
              </a:ext>
            </a:extLst>
          </p:cNvPr>
          <p:cNvSpPr txBox="1"/>
          <p:nvPr/>
        </p:nvSpPr>
        <p:spPr>
          <a:xfrm>
            <a:off x="86759" y="920929"/>
            <a:ext cx="1204439" cy="307777"/>
          </a:xfrm>
          <a:prstGeom prst="rect">
            <a:avLst/>
          </a:prstGeom>
          <a:noFill/>
        </p:spPr>
        <p:txBody>
          <a:bodyPr wrap="square" rtlCol="0">
            <a:spAutoFit/>
          </a:bodyPr>
          <a:lstStyle/>
          <a:p>
            <a:r>
              <a:rPr lang="fr-FR" dirty="0">
                <a:solidFill>
                  <a:schemeClr val="dk2"/>
                </a:solidFill>
                <a:latin typeface="Arial Black" panose="020B0A04020102020204" pitchFamily="34" charset="0"/>
              </a:rPr>
              <a:t>Hébergeur</a:t>
            </a:r>
          </a:p>
        </p:txBody>
      </p:sp>
      <p:sp>
        <p:nvSpPr>
          <p:cNvPr id="2" name="ZoneTexte 1">
            <a:extLst>
              <a:ext uri="{FF2B5EF4-FFF2-40B4-BE49-F238E27FC236}">
                <a16:creationId xmlns:a16="http://schemas.microsoft.com/office/drawing/2014/main" id="{A3CEE106-EBC1-8224-10CA-92630F6C21B3}"/>
              </a:ext>
            </a:extLst>
          </p:cNvPr>
          <p:cNvSpPr txBox="1"/>
          <p:nvPr/>
        </p:nvSpPr>
        <p:spPr>
          <a:xfrm>
            <a:off x="1482895" y="1629184"/>
            <a:ext cx="2833163" cy="1885131"/>
          </a:xfrm>
          <a:prstGeom prst="rect">
            <a:avLst/>
          </a:prstGeom>
          <a:noFill/>
        </p:spPr>
        <p:txBody>
          <a:bodyPr wrap="square" rtlCol="0">
            <a:spAutoFit/>
          </a:bodyPr>
          <a:lstStyle/>
          <a:p>
            <a:r>
              <a:rPr lang="fr-FR" sz="1200" dirty="0" err="1">
                <a:solidFill>
                  <a:schemeClr val="dk2"/>
                </a:solidFill>
                <a:latin typeface="Arial Black" panose="020B0A04020102020204" pitchFamily="34" charset="0"/>
              </a:rPr>
              <a:t>Hostinger</a:t>
            </a:r>
            <a:r>
              <a:rPr lang="fr-FR" sz="1200" dirty="0">
                <a:solidFill>
                  <a:schemeClr val="dk2"/>
                </a:solidFill>
                <a:latin typeface="Arial Black" panose="020B0A04020102020204" pitchFamily="34" charset="0"/>
              </a:rPr>
              <a:t> – Hébergement Web Abordable et Performant</a:t>
            </a:r>
          </a:p>
          <a:p>
            <a:endParaRPr lang="fr-FR" sz="1000" b="1" dirty="0"/>
          </a:p>
          <a:p>
            <a:r>
              <a:rPr lang="fr-FR" sz="1200" dirty="0">
                <a:solidFill>
                  <a:schemeClr val="dk2"/>
                </a:solidFill>
                <a:latin typeface="Montserrat"/>
              </a:rPr>
              <a:t>✔️ Tarifs Compétitifs</a:t>
            </a:r>
            <a:br>
              <a:rPr lang="fr-FR" sz="1200" dirty="0">
                <a:solidFill>
                  <a:schemeClr val="dk2"/>
                </a:solidFill>
                <a:latin typeface="Montserrat"/>
              </a:rPr>
            </a:br>
            <a:r>
              <a:rPr lang="fr-FR" sz="1200" dirty="0">
                <a:solidFill>
                  <a:schemeClr val="dk2"/>
                </a:solidFill>
                <a:latin typeface="Montserrat"/>
              </a:rPr>
              <a:t>✔️ Performance Optimale</a:t>
            </a:r>
            <a:br>
              <a:rPr lang="fr-FR" sz="1200" dirty="0">
                <a:solidFill>
                  <a:schemeClr val="dk2"/>
                </a:solidFill>
                <a:latin typeface="Montserrat"/>
              </a:rPr>
            </a:br>
            <a:r>
              <a:rPr lang="fr-FR" sz="1200" dirty="0">
                <a:solidFill>
                  <a:schemeClr val="dk2"/>
                </a:solidFill>
                <a:latin typeface="Montserrat"/>
              </a:rPr>
              <a:t>✔️ Interface Utilisateur Intuitive</a:t>
            </a:r>
            <a:br>
              <a:rPr lang="fr-FR" sz="1200" dirty="0">
                <a:solidFill>
                  <a:schemeClr val="dk2"/>
                </a:solidFill>
                <a:latin typeface="Montserrat"/>
              </a:rPr>
            </a:br>
            <a:r>
              <a:rPr lang="fr-FR" sz="1200" dirty="0">
                <a:solidFill>
                  <a:schemeClr val="dk2"/>
                </a:solidFill>
                <a:latin typeface="Montserrat"/>
              </a:rPr>
              <a:t>✔️ Support Client 24/7</a:t>
            </a:r>
            <a:br>
              <a:rPr lang="fr-FR" sz="1200" dirty="0">
                <a:solidFill>
                  <a:schemeClr val="dk2"/>
                </a:solidFill>
                <a:latin typeface="Montserrat"/>
              </a:rPr>
            </a:br>
            <a:r>
              <a:rPr lang="fr-FR" sz="1200" dirty="0">
                <a:solidFill>
                  <a:schemeClr val="dk2"/>
                </a:solidFill>
                <a:latin typeface="Montserrat"/>
              </a:rPr>
              <a:t>✔️ Options de Sécurité</a:t>
            </a:r>
            <a:br>
              <a:rPr lang="fr-FR" sz="1200" dirty="0">
                <a:solidFill>
                  <a:schemeClr val="dk2"/>
                </a:solidFill>
                <a:latin typeface="Montserrat"/>
              </a:rPr>
            </a:br>
            <a:r>
              <a:rPr lang="fr-FR" sz="1200" dirty="0">
                <a:solidFill>
                  <a:schemeClr val="dk2"/>
                </a:solidFill>
                <a:latin typeface="Montserrat"/>
              </a:rPr>
              <a:t>✔️ Facilité de Déploiement</a:t>
            </a:r>
            <a:br>
              <a:rPr lang="fr-FR" sz="1050" dirty="0"/>
            </a:br>
            <a:endParaRPr lang="fr-FR" sz="1050" dirty="0"/>
          </a:p>
        </p:txBody>
      </p:sp>
      <p:pic>
        <p:nvPicPr>
          <p:cNvPr id="3" name="Image 2">
            <a:extLst>
              <a:ext uri="{FF2B5EF4-FFF2-40B4-BE49-F238E27FC236}">
                <a16:creationId xmlns:a16="http://schemas.microsoft.com/office/drawing/2014/main" id="{097E1919-5F10-8EA4-81E1-BC7FA184FC4E}"/>
              </a:ext>
            </a:extLst>
          </p:cNvPr>
          <p:cNvPicPr>
            <a:picLocks noChangeAspect="1"/>
          </p:cNvPicPr>
          <p:nvPr/>
        </p:nvPicPr>
        <p:blipFill>
          <a:blip r:embed="rId5"/>
          <a:stretch>
            <a:fillRect/>
          </a:stretch>
        </p:blipFill>
        <p:spPr>
          <a:xfrm>
            <a:off x="4382236" y="3312740"/>
            <a:ext cx="1097155" cy="617150"/>
          </a:xfrm>
          <a:prstGeom prst="rect">
            <a:avLst/>
          </a:prstGeom>
        </p:spPr>
      </p:pic>
      <p:cxnSp>
        <p:nvCxnSpPr>
          <p:cNvPr id="4" name="Connecteur droit 3">
            <a:extLst>
              <a:ext uri="{FF2B5EF4-FFF2-40B4-BE49-F238E27FC236}">
                <a16:creationId xmlns:a16="http://schemas.microsoft.com/office/drawing/2014/main" id="{49C6B2C9-158B-E9E9-6D90-38FCDE4A486D}"/>
              </a:ext>
            </a:extLst>
          </p:cNvPr>
          <p:cNvCxnSpPr>
            <a:cxnSpLocks/>
          </p:cNvCxnSpPr>
          <p:nvPr/>
        </p:nvCxnSpPr>
        <p:spPr>
          <a:xfrm>
            <a:off x="5670597" y="932573"/>
            <a:ext cx="0" cy="4063668"/>
          </a:xfrm>
          <a:prstGeom prst="line">
            <a:avLst/>
          </a:prstGeom>
        </p:spPr>
        <p:style>
          <a:lnRef idx="1">
            <a:schemeClr val="accent1"/>
          </a:lnRef>
          <a:fillRef idx="0">
            <a:schemeClr val="accent1"/>
          </a:fillRef>
          <a:effectRef idx="0">
            <a:schemeClr val="accent1"/>
          </a:effectRef>
          <a:fontRef idx="minor">
            <a:schemeClr val="tx1"/>
          </a:fontRef>
        </p:style>
      </p:cxnSp>
      <p:pic>
        <p:nvPicPr>
          <p:cNvPr id="6" name="Image 5">
            <a:extLst>
              <a:ext uri="{FF2B5EF4-FFF2-40B4-BE49-F238E27FC236}">
                <a16:creationId xmlns:a16="http://schemas.microsoft.com/office/drawing/2014/main" id="{AF807C29-CFDE-4AE9-2EB2-2B4285D0FBBE}"/>
              </a:ext>
            </a:extLst>
          </p:cNvPr>
          <p:cNvPicPr>
            <a:picLocks noChangeAspect="1"/>
          </p:cNvPicPr>
          <p:nvPr/>
        </p:nvPicPr>
        <p:blipFill>
          <a:blip r:embed="rId6"/>
          <a:stretch>
            <a:fillRect/>
          </a:stretch>
        </p:blipFill>
        <p:spPr>
          <a:xfrm>
            <a:off x="4542616" y="1476947"/>
            <a:ext cx="707626" cy="707626"/>
          </a:xfrm>
          <a:prstGeom prst="rect">
            <a:avLst/>
          </a:prstGeom>
        </p:spPr>
      </p:pic>
      <p:sp>
        <p:nvSpPr>
          <p:cNvPr id="8" name="ZoneTexte 7">
            <a:extLst>
              <a:ext uri="{FF2B5EF4-FFF2-40B4-BE49-F238E27FC236}">
                <a16:creationId xmlns:a16="http://schemas.microsoft.com/office/drawing/2014/main" id="{D623FA5C-07DA-B1FE-D510-427E0191B0AA}"/>
              </a:ext>
            </a:extLst>
          </p:cNvPr>
          <p:cNvSpPr txBox="1"/>
          <p:nvPr/>
        </p:nvSpPr>
        <p:spPr>
          <a:xfrm>
            <a:off x="4382236" y="920929"/>
            <a:ext cx="1155277" cy="307777"/>
          </a:xfrm>
          <a:prstGeom prst="rect">
            <a:avLst/>
          </a:prstGeom>
          <a:noFill/>
        </p:spPr>
        <p:txBody>
          <a:bodyPr wrap="square" rtlCol="0">
            <a:spAutoFit/>
          </a:bodyPr>
          <a:lstStyle/>
          <a:p>
            <a:r>
              <a:rPr lang="fr-FR" dirty="0">
                <a:solidFill>
                  <a:schemeClr val="dk2"/>
                </a:solidFill>
                <a:latin typeface="Arial Black" panose="020B0A04020102020204" pitchFamily="34" charset="0"/>
              </a:rPr>
              <a:t>Paiement</a:t>
            </a:r>
          </a:p>
        </p:txBody>
      </p:sp>
      <p:sp>
        <p:nvSpPr>
          <p:cNvPr id="10" name="ZoneTexte 9">
            <a:extLst>
              <a:ext uri="{FF2B5EF4-FFF2-40B4-BE49-F238E27FC236}">
                <a16:creationId xmlns:a16="http://schemas.microsoft.com/office/drawing/2014/main" id="{749E1F6B-4D77-6B67-9AEB-EB7B06BABD91}"/>
              </a:ext>
            </a:extLst>
          </p:cNvPr>
          <p:cNvSpPr txBox="1"/>
          <p:nvPr/>
        </p:nvSpPr>
        <p:spPr>
          <a:xfrm>
            <a:off x="5693220" y="1629184"/>
            <a:ext cx="3392722" cy="2069797"/>
          </a:xfrm>
          <a:prstGeom prst="rect">
            <a:avLst/>
          </a:prstGeom>
          <a:noFill/>
        </p:spPr>
        <p:txBody>
          <a:bodyPr wrap="square" rtlCol="0">
            <a:spAutoFit/>
          </a:bodyPr>
          <a:lstStyle/>
          <a:p>
            <a:r>
              <a:rPr lang="fr-FR" sz="1200" dirty="0" err="1">
                <a:solidFill>
                  <a:schemeClr val="dk2"/>
                </a:solidFill>
                <a:latin typeface="Arial Black" panose="020B0A04020102020204" pitchFamily="34" charset="0"/>
              </a:rPr>
              <a:t>Stripe</a:t>
            </a:r>
            <a:r>
              <a:rPr lang="fr-FR" sz="1200" dirty="0">
                <a:solidFill>
                  <a:schemeClr val="dk2"/>
                </a:solidFill>
                <a:latin typeface="Arial Black" panose="020B0A04020102020204" pitchFamily="34" charset="0"/>
              </a:rPr>
              <a:t> – Solution de Paiement en Ligne Sécurisée et Flexible</a:t>
            </a:r>
          </a:p>
          <a:p>
            <a:endParaRPr lang="fr-FR" sz="1050" b="1" dirty="0"/>
          </a:p>
          <a:p>
            <a:r>
              <a:rPr lang="fr-FR" sz="1200" dirty="0">
                <a:solidFill>
                  <a:schemeClr val="dk2"/>
                </a:solidFill>
                <a:latin typeface="Montserrat"/>
              </a:rPr>
              <a:t>✔️ Leader du Marché</a:t>
            </a:r>
            <a:br>
              <a:rPr lang="fr-FR" sz="1200" dirty="0">
                <a:solidFill>
                  <a:schemeClr val="dk2"/>
                </a:solidFill>
                <a:latin typeface="Montserrat"/>
              </a:rPr>
            </a:br>
            <a:r>
              <a:rPr lang="fr-FR" sz="1200" dirty="0">
                <a:solidFill>
                  <a:schemeClr val="dk2"/>
                </a:solidFill>
                <a:latin typeface="Montserrat"/>
              </a:rPr>
              <a:t>✔️ Facilité d'Intégration</a:t>
            </a:r>
            <a:br>
              <a:rPr lang="fr-FR" sz="1200" dirty="0">
                <a:solidFill>
                  <a:schemeClr val="dk2"/>
                </a:solidFill>
                <a:latin typeface="Montserrat"/>
              </a:rPr>
            </a:br>
            <a:r>
              <a:rPr lang="fr-FR" sz="1200" dirty="0">
                <a:solidFill>
                  <a:schemeClr val="dk2"/>
                </a:solidFill>
                <a:latin typeface="Montserrat"/>
              </a:rPr>
              <a:t>✔️ Sécurité de Niveau Bancaire</a:t>
            </a:r>
            <a:br>
              <a:rPr lang="fr-FR" sz="1200" dirty="0">
                <a:solidFill>
                  <a:schemeClr val="dk2"/>
                </a:solidFill>
                <a:latin typeface="Montserrat"/>
              </a:rPr>
            </a:br>
            <a:r>
              <a:rPr lang="fr-FR" sz="1200" dirty="0">
                <a:solidFill>
                  <a:schemeClr val="dk2"/>
                </a:solidFill>
                <a:latin typeface="Montserrat"/>
              </a:rPr>
              <a:t>✔️ Gestion des Paiements Internationaux</a:t>
            </a:r>
          </a:p>
          <a:p>
            <a:r>
              <a:rPr lang="fr-FR" sz="1200" dirty="0">
                <a:solidFill>
                  <a:schemeClr val="dk2"/>
                </a:solidFill>
                <a:latin typeface="Montserrat"/>
              </a:rPr>
              <a:t>✔️ Excellente documentation API</a:t>
            </a:r>
            <a:br>
              <a:rPr lang="fr-FR" sz="1200" dirty="0">
                <a:solidFill>
                  <a:schemeClr val="dk2"/>
                </a:solidFill>
                <a:latin typeface="Montserrat"/>
              </a:rPr>
            </a:br>
            <a:r>
              <a:rPr lang="fr-FR" sz="1200" dirty="0">
                <a:solidFill>
                  <a:schemeClr val="dk2"/>
                </a:solidFill>
                <a:latin typeface="Montserrat"/>
              </a:rPr>
              <a:t>✔️ Tableau de Bord Intuitif</a:t>
            </a:r>
          </a:p>
          <a:p>
            <a:br>
              <a:rPr lang="fr-FR" sz="1100" dirty="0"/>
            </a:br>
            <a:endParaRPr lang="fr-FR" sz="1100" dirty="0"/>
          </a:p>
        </p:txBody>
      </p:sp>
      <p:cxnSp>
        <p:nvCxnSpPr>
          <p:cNvPr id="16" name="Connecteur droit 15">
            <a:extLst>
              <a:ext uri="{FF2B5EF4-FFF2-40B4-BE49-F238E27FC236}">
                <a16:creationId xmlns:a16="http://schemas.microsoft.com/office/drawing/2014/main" id="{B4538089-0A6C-3330-0F11-69E31756899D}"/>
              </a:ext>
            </a:extLst>
          </p:cNvPr>
          <p:cNvCxnSpPr>
            <a:cxnSpLocks/>
          </p:cNvCxnSpPr>
          <p:nvPr/>
        </p:nvCxnSpPr>
        <p:spPr>
          <a:xfrm>
            <a:off x="4260300" y="922704"/>
            <a:ext cx="0" cy="4063668"/>
          </a:xfrm>
          <a:prstGeom prst="line">
            <a:avLst/>
          </a:prstGeom>
        </p:spPr>
        <p:style>
          <a:lnRef idx="1">
            <a:schemeClr val="accent1"/>
          </a:lnRef>
          <a:fillRef idx="0">
            <a:schemeClr val="accent1"/>
          </a:fillRef>
          <a:effectRef idx="0">
            <a:schemeClr val="accent1"/>
          </a:effectRef>
          <a:fontRef idx="minor">
            <a:schemeClr val="tx1"/>
          </a:fontRef>
        </p:style>
      </p:cxnSp>
      <p:pic>
        <p:nvPicPr>
          <p:cNvPr id="7" name="Image 6">
            <a:extLst>
              <a:ext uri="{FF2B5EF4-FFF2-40B4-BE49-F238E27FC236}">
                <a16:creationId xmlns:a16="http://schemas.microsoft.com/office/drawing/2014/main" id="{1893DE46-AFDC-9719-993D-8427ED66BE92}"/>
              </a:ext>
            </a:extLst>
          </p:cNvPr>
          <p:cNvPicPr>
            <a:picLocks noChangeAspect="1"/>
          </p:cNvPicPr>
          <p:nvPr/>
        </p:nvPicPr>
        <p:blipFill>
          <a:blip r:embed="rId7"/>
          <a:stretch>
            <a:fillRect/>
          </a:stretch>
        </p:blipFill>
        <p:spPr>
          <a:xfrm>
            <a:off x="149440" y="3150411"/>
            <a:ext cx="1072160" cy="1072160"/>
          </a:xfrm>
          <a:prstGeom prst="rect">
            <a:avLst/>
          </a:prstGeom>
        </p:spPr>
      </p:pic>
    </p:spTree>
    <p:extLst>
      <p:ext uri="{BB962C8B-B14F-4D97-AF65-F5344CB8AC3E}">
        <p14:creationId xmlns:p14="http://schemas.microsoft.com/office/powerpoint/2010/main" val="2024284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9600" y="229511"/>
            <a:ext cx="8520600" cy="572700"/>
          </a:xfrm>
          <a:prstGeom prst="rect">
            <a:avLst/>
          </a:prstGeom>
        </p:spPr>
        <p:txBody>
          <a:bodyPr spcFirstLastPara="1" wrap="square" lIns="91425" tIns="91425" rIns="91425" bIns="91425" anchor="t" anchorCtr="0">
            <a:noAutofit/>
          </a:bodyPr>
          <a:lstStyle/>
          <a:p>
            <a:pPr>
              <a:lnSpc>
                <a:spcPct val="115000"/>
              </a:lnSpc>
              <a:spcAft>
                <a:spcPts val="1200"/>
              </a:spcAft>
            </a:pPr>
            <a:r>
              <a:rPr lang="fr" sz="1600" dirty="0">
                <a:latin typeface="Montserrat"/>
                <a:ea typeface="Montserrat"/>
                <a:cs typeface="Montserrat"/>
                <a:sym typeface="Montserrat"/>
              </a:rPr>
              <a:t>Gestion du projet – Méthode Agile Scrum </a:t>
            </a:r>
            <a:r>
              <a:rPr lang="fr-FR" sz="1800" dirty="0">
                <a:solidFill>
                  <a:schemeClr val="dk2"/>
                </a:solidFill>
                <a:latin typeface="Arial Black" panose="020B0A04020102020204" pitchFamily="34" charset="0"/>
              </a:rPr>
              <a:t>🚀</a:t>
            </a:r>
            <a:br>
              <a:rPr lang="fr-FR" sz="2400" dirty="0">
                <a:solidFill>
                  <a:schemeClr val="dk2"/>
                </a:solidFill>
                <a:latin typeface="Arial Black" panose="020B0A04020102020204" pitchFamily="34" charset="0"/>
              </a:rPr>
            </a:br>
            <a:endParaRPr sz="2400" dirty="0">
              <a:latin typeface="Montserrat"/>
              <a:ea typeface="Montserrat"/>
              <a:cs typeface="Montserrat"/>
              <a:sym typeface="Montserrat"/>
            </a:endParaRPr>
          </a:p>
        </p:txBody>
      </p:sp>
      <p:sp>
        <p:nvSpPr>
          <p:cNvPr id="85" name="Google Shape;85;p17"/>
          <p:cNvSpPr txBox="1">
            <a:spLocks noGrp="1"/>
          </p:cNvSpPr>
          <p:nvPr>
            <p:ph type="body" idx="1"/>
          </p:nvPr>
        </p:nvSpPr>
        <p:spPr>
          <a:xfrm>
            <a:off x="145473" y="914400"/>
            <a:ext cx="8686827" cy="3654475"/>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86" name="Google Shape;86;p17"/>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7" name="Google Shape;87;p17"/>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3" name="Image 2">
            <a:extLst>
              <a:ext uri="{FF2B5EF4-FFF2-40B4-BE49-F238E27FC236}">
                <a16:creationId xmlns:a16="http://schemas.microsoft.com/office/drawing/2014/main" id="{35569A09-A7E7-B984-6E22-042F508D65D8}"/>
              </a:ext>
            </a:extLst>
          </p:cNvPr>
          <p:cNvPicPr>
            <a:picLocks noChangeAspect="1"/>
          </p:cNvPicPr>
          <p:nvPr/>
        </p:nvPicPr>
        <p:blipFill>
          <a:blip r:embed="rId4"/>
          <a:stretch>
            <a:fillRect/>
          </a:stretch>
        </p:blipFill>
        <p:spPr>
          <a:xfrm>
            <a:off x="2331302" y="2014042"/>
            <a:ext cx="4716421" cy="2231924"/>
          </a:xfrm>
          <a:prstGeom prst="rect">
            <a:avLst/>
          </a:prstGeom>
        </p:spPr>
      </p:pic>
      <p:sp>
        <p:nvSpPr>
          <p:cNvPr id="4" name="ZoneTexte 3">
            <a:extLst>
              <a:ext uri="{FF2B5EF4-FFF2-40B4-BE49-F238E27FC236}">
                <a16:creationId xmlns:a16="http://schemas.microsoft.com/office/drawing/2014/main" id="{5463E6C9-870A-F292-4A5A-24FAF4824F2A}"/>
              </a:ext>
            </a:extLst>
          </p:cNvPr>
          <p:cNvSpPr txBox="1"/>
          <p:nvPr/>
        </p:nvSpPr>
        <p:spPr>
          <a:xfrm>
            <a:off x="2603664" y="574625"/>
            <a:ext cx="3936671" cy="646331"/>
          </a:xfrm>
          <a:prstGeom prst="rect">
            <a:avLst/>
          </a:prstGeom>
          <a:noFill/>
        </p:spPr>
        <p:txBody>
          <a:bodyPr wrap="square" rtlCol="0">
            <a:spAutoFit/>
          </a:bodyPr>
          <a:lstStyle/>
          <a:p>
            <a:endParaRPr lang="fr-FR" sz="1200" dirty="0">
              <a:solidFill>
                <a:schemeClr val="dk2"/>
              </a:solidFill>
              <a:latin typeface="Arial Black" panose="020B0A04020102020204" pitchFamily="34" charset="0"/>
            </a:endParaRPr>
          </a:p>
          <a:p>
            <a:pPr marL="285750" indent="-285750">
              <a:buFont typeface="Arial"/>
              <a:buChar char="•"/>
            </a:pPr>
            <a:r>
              <a:rPr lang="fr-FR" sz="1200" dirty="0">
                <a:solidFill>
                  <a:schemeClr val="dk2"/>
                </a:solidFill>
                <a:latin typeface="Montserrat"/>
              </a:rPr>
              <a:t>Objectifs : Collaboration &amp; Adaptabilité</a:t>
            </a:r>
          </a:p>
          <a:p>
            <a:pPr marL="285750" indent="-285750">
              <a:buFont typeface="Arial"/>
              <a:buChar char="•"/>
            </a:pPr>
            <a:r>
              <a:rPr lang="fr-FR" sz="1200" dirty="0">
                <a:solidFill>
                  <a:schemeClr val="dk2"/>
                </a:solidFill>
                <a:latin typeface="Montserrat"/>
              </a:rPr>
              <a:t>Durée : 3 sprints de 2 semaines</a:t>
            </a:r>
          </a:p>
        </p:txBody>
      </p:sp>
      <p:sp>
        <p:nvSpPr>
          <p:cNvPr id="2" name="ZoneTexte 1">
            <a:extLst>
              <a:ext uri="{FF2B5EF4-FFF2-40B4-BE49-F238E27FC236}">
                <a16:creationId xmlns:a16="http://schemas.microsoft.com/office/drawing/2014/main" id="{A47B8004-40A2-9738-DF12-E8065D45F2A3}"/>
              </a:ext>
            </a:extLst>
          </p:cNvPr>
          <p:cNvSpPr txBox="1"/>
          <p:nvPr/>
        </p:nvSpPr>
        <p:spPr>
          <a:xfrm>
            <a:off x="77990" y="1203189"/>
            <a:ext cx="2322632" cy="3477875"/>
          </a:xfrm>
          <a:prstGeom prst="rect">
            <a:avLst/>
          </a:prstGeom>
          <a:noFill/>
        </p:spPr>
        <p:txBody>
          <a:bodyPr wrap="square" rtlCol="0">
            <a:spAutoFit/>
          </a:bodyPr>
          <a:lstStyle/>
          <a:p>
            <a:r>
              <a:rPr lang="fr-FR" sz="1100" dirty="0">
                <a:solidFill>
                  <a:schemeClr val="dk2"/>
                </a:solidFill>
                <a:latin typeface="Arial Black" panose="020B0A04020102020204" pitchFamily="34" charset="0"/>
              </a:rPr>
              <a:t>📅 Sprint 1 :</a:t>
            </a:r>
          </a:p>
          <a:p>
            <a:endParaRPr lang="fr-FR" sz="1100" dirty="0">
              <a:solidFill>
                <a:schemeClr val="dk2"/>
              </a:solidFill>
              <a:latin typeface="Arial Black" panose="020B0A04020102020204" pitchFamily="34" charset="0"/>
            </a:endParaRPr>
          </a:p>
          <a:p>
            <a:pPr marL="171450" indent="-171450">
              <a:buFont typeface="Arial" panose="020B0604020202020204" pitchFamily="34" charset="0"/>
              <a:buChar char="•"/>
            </a:pPr>
            <a:r>
              <a:rPr lang="fr-FR" sz="1100" dirty="0">
                <a:solidFill>
                  <a:schemeClr val="dk2"/>
                </a:solidFill>
                <a:latin typeface="Montserrat"/>
              </a:rPr>
              <a:t>Conception &amp; configuration initiale</a:t>
            </a:r>
          </a:p>
          <a:p>
            <a:pPr marL="171450" indent="-171450">
              <a:buFont typeface="Arial" panose="020B0604020202020204" pitchFamily="34" charset="0"/>
              <a:buChar char="•"/>
            </a:pPr>
            <a:r>
              <a:rPr lang="fr-FR" sz="1100" dirty="0">
                <a:solidFill>
                  <a:schemeClr val="dk2"/>
                </a:solidFill>
                <a:latin typeface="Montserrat"/>
              </a:rPr>
              <a:t>Architecture BDD</a:t>
            </a:r>
          </a:p>
          <a:p>
            <a:pPr marL="171450" indent="-171450">
              <a:buFont typeface="Arial" panose="020B0604020202020204" pitchFamily="34" charset="0"/>
              <a:buChar char="•"/>
            </a:pPr>
            <a:r>
              <a:rPr lang="fr-FR" sz="1100" dirty="0">
                <a:solidFill>
                  <a:schemeClr val="dk2"/>
                </a:solidFill>
                <a:latin typeface="Montserrat"/>
              </a:rPr>
              <a:t>Intégration fonctionnalités</a:t>
            </a:r>
          </a:p>
          <a:p>
            <a:pPr marL="171450" indent="-171450">
              <a:buFont typeface="Arial" panose="020B0604020202020204" pitchFamily="34" charset="0"/>
              <a:buChar char="•"/>
            </a:pPr>
            <a:endParaRPr lang="fr-FR" sz="1100" dirty="0">
              <a:solidFill>
                <a:schemeClr val="dk2"/>
              </a:solidFill>
              <a:latin typeface="Montserrat"/>
            </a:endParaRPr>
          </a:p>
          <a:p>
            <a:r>
              <a:rPr lang="fr-FR" sz="1100" dirty="0">
                <a:solidFill>
                  <a:schemeClr val="dk2"/>
                </a:solidFill>
                <a:latin typeface="Arial Black" panose="020B0A04020102020204" pitchFamily="34" charset="0"/>
              </a:rPr>
              <a:t>🔧 Sprint 2 :</a:t>
            </a:r>
          </a:p>
          <a:p>
            <a:endParaRPr lang="fr-FR" sz="1100" dirty="0">
              <a:solidFill>
                <a:schemeClr val="dk2"/>
              </a:solidFill>
              <a:latin typeface="Arial Black" panose="020B0A04020102020204" pitchFamily="34" charset="0"/>
            </a:endParaRPr>
          </a:p>
          <a:p>
            <a:pPr marL="285750" indent="-285750">
              <a:buFont typeface="Arial"/>
              <a:buChar char="•"/>
            </a:pPr>
            <a:r>
              <a:rPr lang="fr-FR" sz="1100" dirty="0">
                <a:solidFill>
                  <a:schemeClr val="dk2"/>
                </a:solidFill>
                <a:latin typeface="Montserrat"/>
              </a:rPr>
              <a:t>Ajout des fonctionnalités avancées</a:t>
            </a:r>
            <a:br>
              <a:rPr lang="fr-FR" sz="1100" dirty="0">
                <a:solidFill>
                  <a:schemeClr val="dk2"/>
                </a:solidFill>
                <a:latin typeface="Montserrat"/>
              </a:rPr>
            </a:br>
            <a:r>
              <a:rPr lang="fr-FR" sz="1100" dirty="0">
                <a:solidFill>
                  <a:schemeClr val="dk2"/>
                </a:solidFill>
                <a:latin typeface="Montserrat"/>
              </a:rPr>
              <a:t>(Personnalisation du menu, paiement sécurisé)</a:t>
            </a:r>
          </a:p>
          <a:p>
            <a:pPr marL="285750" indent="-285750">
              <a:buFont typeface="Arial"/>
              <a:buChar char="•"/>
            </a:pPr>
            <a:endParaRPr lang="fr-FR" sz="1100" dirty="0">
              <a:solidFill>
                <a:schemeClr val="dk2"/>
              </a:solidFill>
              <a:latin typeface="Montserrat"/>
            </a:endParaRPr>
          </a:p>
          <a:p>
            <a:r>
              <a:rPr lang="fr-FR" sz="1100" dirty="0">
                <a:solidFill>
                  <a:schemeClr val="dk2"/>
                </a:solidFill>
                <a:latin typeface="Arial Black" panose="020B0A04020102020204" pitchFamily="34" charset="0"/>
              </a:rPr>
              <a:t>✅ Sprint 3 :</a:t>
            </a:r>
          </a:p>
          <a:p>
            <a:endParaRPr lang="fr-FR" sz="1100" dirty="0">
              <a:solidFill>
                <a:schemeClr val="dk2"/>
              </a:solidFill>
              <a:latin typeface="Arial Black" panose="020B0A04020102020204" pitchFamily="34" charset="0"/>
            </a:endParaRPr>
          </a:p>
          <a:p>
            <a:pPr marL="285750" indent="-285750">
              <a:buFont typeface="Arial"/>
              <a:buChar char="•"/>
            </a:pPr>
            <a:r>
              <a:rPr lang="fr-FR" sz="1100" dirty="0">
                <a:solidFill>
                  <a:schemeClr val="dk2"/>
                </a:solidFill>
                <a:latin typeface="Montserrat"/>
              </a:rPr>
              <a:t>Tests approfondis</a:t>
            </a:r>
          </a:p>
          <a:p>
            <a:pPr marL="285750" indent="-285750">
              <a:buFont typeface="Arial"/>
              <a:buChar char="•"/>
            </a:pPr>
            <a:r>
              <a:rPr lang="fr-FR" sz="1100" dirty="0">
                <a:solidFill>
                  <a:schemeClr val="dk2"/>
                </a:solidFill>
                <a:latin typeface="Montserrat"/>
              </a:rPr>
              <a:t>Intégration des retours utilisateurs</a:t>
            </a:r>
          </a:p>
          <a:p>
            <a:pPr marL="285750" indent="-285750">
              <a:buFont typeface="Arial"/>
              <a:buChar char="•"/>
            </a:pPr>
            <a:r>
              <a:rPr lang="fr-FR" sz="1100" dirty="0">
                <a:solidFill>
                  <a:schemeClr val="dk2"/>
                </a:solidFill>
                <a:latin typeface="Montserrat"/>
              </a:rPr>
              <a:t>Préparation au lancement</a:t>
            </a:r>
          </a:p>
        </p:txBody>
      </p:sp>
      <p:sp>
        <p:nvSpPr>
          <p:cNvPr id="5" name="ZoneTexte 4">
            <a:extLst>
              <a:ext uri="{FF2B5EF4-FFF2-40B4-BE49-F238E27FC236}">
                <a16:creationId xmlns:a16="http://schemas.microsoft.com/office/drawing/2014/main" id="{7DF8CD7F-1AB3-799C-9923-7390122F6E86}"/>
              </a:ext>
            </a:extLst>
          </p:cNvPr>
          <p:cNvSpPr txBox="1"/>
          <p:nvPr/>
        </p:nvSpPr>
        <p:spPr>
          <a:xfrm>
            <a:off x="6978402" y="1425343"/>
            <a:ext cx="2020125" cy="2708434"/>
          </a:xfrm>
          <a:prstGeom prst="rect">
            <a:avLst/>
          </a:prstGeom>
          <a:noFill/>
        </p:spPr>
        <p:txBody>
          <a:bodyPr wrap="square" rtlCol="0">
            <a:spAutoFit/>
          </a:bodyPr>
          <a:lstStyle/>
          <a:p>
            <a:r>
              <a:rPr lang="fr-FR" sz="1200" dirty="0">
                <a:solidFill>
                  <a:schemeClr val="dk2"/>
                </a:solidFill>
                <a:latin typeface="Arial Black" panose="020B0A04020102020204" pitchFamily="34" charset="0"/>
              </a:rPr>
              <a:t>Avantages de Scrum :</a:t>
            </a:r>
          </a:p>
          <a:p>
            <a:endParaRPr lang="fr-FR" dirty="0"/>
          </a:p>
          <a:p>
            <a:pPr marL="171450" indent="-171450">
              <a:buFont typeface="Arial" panose="020B0604020202020204" pitchFamily="34" charset="0"/>
              <a:buChar char="•"/>
            </a:pPr>
            <a:r>
              <a:rPr lang="fr-FR" sz="1200" dirty="0">
                <a:solidFill>
                  <a:schemeClr val="dk2"/>
                </a:solidFill>
                <a:latin typeface="Montserrat"/>
              </a:rPr>
              <a:t>Livraisons régulières</a:t>
            </a:r>
          </a:p>
          <a:p>
            <a:pPr marL="171450" indent="-171450">
              <a:buFont typeface="Arial" panose="020B0604020202020204" pitchFamily="34" charset="0"/>
              <a:buChar char="•"/>
            </a:pPr>
            <a:r>
              <a:rPr lang="fr-FR" sz="1200" dirty="0">
                <a:solidFill>
                  <a:schemeClr val="dk2"/>
                </a:solidFill>
                <a:latin typeface="Montserrat"/>
              </a:rPr>
              <a:t>Amélioration continue</a:t>
            </a:r>
          </a:p>
          <a:p>
            <a:pPr marL="171450" indent="-171450">
              <a:buFont typeface="Arial" panose="020B0604020202020204" pitchFamily="34" charset="0"/>
              <a:buChar char="•"/>
            </a:pPr>
            <a:r>
              <a:rPr lang="fr-FR" sz="1200" dirty="0">
                <a:solidFill>
                  <a:schemeClr val="dk2"/>
                </a:solidFill>
                <a:latin typeface="Montserrat"/>
              </a:rPr>
              <a:t>Communication renforcée</a:t>
            </a:r>
          </a:p>
          <a:p>
            <a:pPr marL="171450" indent="-171450">
              <a:buFont typeface="Arial" panose="020B0604020202020204" pitchFamily="34" charset="0"/>
              <a:buChar char="•"/>
            </a:pPr>
            <a:endParaRPr lang="fr-FR" sz="1200" dirty="0">
              <a:solidFill>
                <a:schemeClr val="dk2"/>
              </a:solidFill>
              <a:latin typeface="Montserrat"/>
            </a:endParaRPr>
          </a:p>
          <a:p>
            <a:r>
              <a:rPr lang="fr-FR" sz="1200" dirty="0">
                <a:solidFill>
                  <a:schemeClr val="dk2"/>
                </a:solidFill>
                <a:latin typeface="Arial Black" panose="020B0A04020102020204" pitchFamily="34" charset="0"/>
              </a:rPr>
              <a:t>🎯 Résultat attendu :</a:t>
            </a:r>
          </a:p>
          <a:p>
            <a:endParaRPr lang="fr-FR" sz="1200" dirty="0">
              <a:solidFill>
                <a:schemeClr val="dk2"/>
              </a:solidFill>
              <a:latin typeface="Arial Black" panose="020B0A04020102020204" pitchFamily="34" charset="0"/>
            </a:endParaRPr>
          </a:p>
          <a:p>
            <a:pPr marL="171450" indent="-171450">
              <a:buFont typeface="Arial" panose="020B0604020202020204" pitchFamily="34" charset="0"/>
              <a:buChar char="•"/>
            </a:pPr>
            <a:r>
              <a:rPr lang="fr-FR" sz="1200" dirty="0">
                <a:solidFill>
                  <a:schemeClr val="dk2"/>
                </a:solidFill>
                <a:latin typeface="Arial Black" panose="020B0A04020102020204" pitchFamily="34" charset="0"/>
              </a:rPr>
              <a:t> </a:t>
            </a:r>
            <a:r>
              <a:rPr lang="fr-FR" sz="1200" dirty="0">
                <a:solidFill>
                  <a:schemeClr val="dk2"/>
                </a:solidFill>
                <a:latin typeface="Montserrat"/>
              </a:rPr>
              <a:t>Un produit de qualité qui répond aux attentes des utilisateurs</a:t>
            </a:r>
          </a:p>
        </p:txBody>
      </p:sp>
    </p:spTree>
    <p:extLst>
      <p:ext uri="{BB962C8B-B14F-4D97-AF65-F5344CB8AC3E}">
        <p14:creationId xmlns:p14="http://schemas.microsoft.com/office/powerpoint/2010/main" val="269856146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1232</TotalTime>
  <Words>1534</Words>
  <Application>Microsoft Office PowerPoint</Application>
  <PresentationFormat>Affichage à l'écran (16:9)</PresentationFormat>
  <Paragraphs>217</Paragraphs>
  <Slides>20</Slides>
  <Notes>20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20</vt:i4>
      </vt:variant>
    </vt:vector>
  </HeadingPairs>
  <TitlesOfParts>
    <vt:vector size="25" baseType="lpstr">
      <vt:lpstr>Montserrat</vt:lpstr>
      <vt:lpstr>Arial</vt:lpstr>
      <vt:lpstr>Aptos Narrow</vt:lpstr>
      <vt:lpstr>Arial Black</vt:lpstr>
      <vt:lpstr>Simple Light</vt:lpstr>
      <vt:lpstr>Présentation PowerPoint</vt:lpstr>
      <vt:lpstr>Sommaire</vt:lpstr>
      <vt:lpstr>Présentation – Contexte du projet 📑</vt:lpstr>
      <vt:lpstr>Présentation – L’équipe 🧑‍💻 </vt:lpstr>
      <vt:lpstr>Fonctionnement – Stack générale 🧰</vt:lpstr>
      <vt:lpstr>Fonctionnement – Frontend 🖌️</vt:lpstr>
      <vt:lpstr>Fonctionnement – Backend 🛠️</vt:lpstr>
      <vt:lpstr>Fonctionnement – Herbergement et service de paiement en ligne 🖥️💳</vt:lpstr>
      <vt:lpstr>Gestion du projet – Méthode Agile Scrum 🚀 </vt:lpstr>
      <vt:lpstr>Gestion du projet – Tableau Kanban et Notion 📊</vt:lpstr>
      <vt:lpstr>Gestion du projet – Tableau Kanban et Notion 📊</vt:lpstr>
      <vt:lpstr>Structure du site – Arborescence 🗂️ </vt:lpstr>
      <vt:lpstr>Structure du site – Spécificités techniques 🗂️</vt:lpstr>
      <vt:lpstr>Aperçu de la maquette – Landing page et Login 🎨 </vt:lpstr>
      <vt:lpstr>Aperçu de la maquette – Dashboard 🎨 </vt:lpstr>
      <vt:lpstr>Aperçu de la maquette – Création de menu 🎨 </vt:lpstr>
      <vt:lpstr>Veille Technologique 📕</vt:lpstr>
      <vt:lpstr>Veille Technologique 📕</vt:lpstr>
      <vt:lpstr>Conclusion 📝</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Cécile Roquis</cp:lastModifiedBy>
  <cp:revision>32</cp:revision>
  <dcterms:modified xsi:type="dcterms:W3CDTF">2024-10-18T12:42:03Z</dcterms:modified>
</cp:coreProperties>
</file>